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70.xml" ContentType="application/vnd.openxmlformats-officedocument.presentationml.slide+xml"/>
  <Override PartName="/ppt/slides/slide80.xml" ContentType="application/vnd.openxmlformats-officedocument.presentationml.slide+xml"/>
  <Override PartName="/ppt/slides/slide90.xml" ContentType="application/vnd.openxmlformats-officedocument.presentationml.slide+xml"/>
  <Override PartName="/ppt/slides/slide100.xml" ContentType="application/vnd.openxmlformats-officedocument.presentationml.slide+xml"/>
  <Override PartName="/ppt/slides/slide110.xml" ContentType="application/vnd.openxmlformats-officedocument.presentationml.slide+xml"/>
  <Override PartName="/ppt/slideLayouts/slideLayout36.xml" ContentType="application/vnd.openxmlformats-officedocument.presentationml.slideLayout+xml"/>
  <Override PartName="/ppt/slideMasters/slideMaster10.xml" ContentType="application/vnd.openxmlformats-officedocument.presentationml.slideMaster+xml"/>
  <Override PartName="/ppt/slideLayouts/slideLayout130.xml" ContentType="application/vnd.openxmlformats-officedocument.presentationml.slideLayout+xml"/>
  <Override PartName="/ppt/slideLayouts/slideLayout18.xml" ContentType="application/vnd.openxmlformats-officedocument.presentationml.slideLayout+xml"/>
  <Override PartName="/ppt/slideLayouts/slideLayout26.xml" ContentType="application/vnd.openxmlformats-officedocument.presentationml.slideLayout+xml"/>
  <Override PartName="/ppt/slideLayouts/slideLayout39.xml" ContentType="application/vnd.openxmlformats-officedocument.presentationml.slideLayout+xml"/>
  <Override PartName="/ppt/slideLayouts/slideLayout21.xml" ContentType="application/vnd.openxmlformats-officedocument.presentationml.slideLayout+xml"/>
  <Override PartName="/ppt/slideLayouts/slideLayout34.xml" ContentType="application/vnd.openxmlformats-officedocument.presentationml.slideLayout+xml"/>
  <Override PartName="/ppt/slideLayouts/slideLayout70.xml" ContentType="application/vnd.openxmlformats-officedocument.presentationml.slideLayout+xml"/>
  <Override PartName="/ppt/slideLayouts/slideLayout210.xml" ContentType="application/vnd.openxmlformats-officedocument.presentationml.slideLayout+xml"/>
  <Override PartName="/ppt/slideLayouts/slideLayout16.xml" ContentType="application/vnd.openxmlformats-officedocument.presentationml.slideLayout+xml"/>
  <Override PartName="/ppt/slideLayouts/slideLayout20.xml" ContentType="application/vnd.openxmlformats-officedocument.presentationml.slideLayout+xml"/>
  <Override PartName="/ppt/slideLayouts/slideLayout29.xml" ContentType="application/vnd.openxmlformats-officedocument.presentationml.slideLayout+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7.xml" ContentType="application/vnd.openxmlformats-officedocument.presentationml.slideLayout+xml"/>
  <Override PartName="/ppt/theme/theme10.xml" ContentType="application/vnd.openxmlformats-officedocument.theme+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23.xml" ContentType="application/vnd.openxmlformats-officedocument.presentationml.slideLayout+xml"/>
  <Override PartName="/ppt/slideLayouts/slideLayout28.xml" ContentType="application/vnd.openxmlformats-officedocument.presentationml.slideLayout+xml"/>
  <Override PartName="/ppt/slideLayouts/slideLayout100.xml" ContentType="application/vnd.openxmlformats-officedocument.presentationml.slideLayout+xml"/>
  <Override PartName="/ppt/slideLayouts/slideLayout19.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30.xml" ContentType="application/vnd.openxmlformats-officedocument.presentationml.slideLayout+xml"/>
  <Override PartName="/ppt/slideLayouts/slideLayout35.xml" ContentType="application/vnd.openxmlformats-officedocument.presentationml.slideLayout+xml"/>
  <Override PartName="/ppt/slideLayouts/slideLayout80.xml" ContentType="application/vnd.openxmlformats-officedocument.presentationml.slideLayout+xml"/>
  <Override PartName="/ppt/slideLayouts/slideLayout310.xml" ContentType="application/vnd.openxmlformats-officedocument.presentationml.slideLayout+xml"/>
  <Override PartName="/ppt/slideLayouts/slideLayout120.xml" ContentType="application/vnd.openxmlformats-officedocument.presentationml.slideLayout+xml"/>
  <Override PartName="/ppt/slideLayouts/slideLayout17.xml" ContentType="application/vnd.openxmlformats-officedocument.presentationml.slideLayout+xml"/>
  <Override PartName="/ppt/slideLayouts/slideLayout25.xml" ContentType="application/vnd.openxmlformats-officedocument.presentationml.slideLayout+xml"/>
  <Override PartName="/ppt/slideLayouts/slideLayout33.xml" ContentType="application/vnd.openxmlformats-officedocument.presentationml.slideLayout+xml"/>
  <Override PartName="/ppt/slideLayouts/slideLayout3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6" r:id="rId3"/>
    <p:sldId id="2123258924" r:id="rId4"/>
    <p:sldId id="2076137203" r:id="rId5"/>
    <p:sldId id="2076137224" r:id="rId6"/>
    <p:sldId id="258" r:id="rId7"/>
    <p:sldId id="264" r:id="rId8"/>
    <p:sldId id="266" r:id="rId9"/>
    <p:sldId id="265" r:id="rId10"/>
    <p:sldId id="267" r:id="rId11"/>
    <p:sldId id="259" r:id="rId12"/>
    <p:sldId id="268" r:id="rId13"/>
    <p:sldId id="257" r:id="rId14"/>
    <p:sldId id="2123258923" r:id="rId15"/>
    <p:sldId id="2123258925" r:id="rId16"/>
    <p:sldId id="2076137225" r:id="rId17"/>
    <p:sldId id="2076137226" r:id="rId18"/>
    <p:sldId id="2076137227" r:id="rId19"/>
    <p:sldId id="2076137228" r:id="rId20"/>
    <p:sldId id="2076137229"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D2E7"/>
    <a:srgbClr val="0A77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36" autoAdjust="0"/>
  </p:normalViewPr>
  <p:slideViewPr>
    <p:cSldViewPr snapToGrid="0">
      <p:cViewPr>
        <p:scale>
          <a:sx n="66" d="100"/>
          <a:sy n="66" d="100"/>
        </p:scale>
        <p:origin x="2274"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699FC-1911-49AB-8295-978B503C91F0}" type="datetimeFigureOut">
              <a:rPr lang="en-US" smtClean="0"/>
              <a:t>3/7/2021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E6614-E4BC-4484-9F95-AE98CA37E79C}" type="slidenum">
              <a:rPr lang="en-US" smtClean="0"/>
              <a:t>‹#›</a:t>
            </a:fld>
            <a:endParaRPr lang="en-US"/>
          </a:p>
        </p:txBody>
      </p:sp>
    </p:spTree>
    <p:extLst>
      <p:ext uri="{BB962C8B-B14F-4D97-AF65-F5344CB8AC3E}">
        <p14:creationId xmlns:p14="http://schemas.microsoft.com/office/powerpoint/2010/main" val="286882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4D6D46-09B5-9741-829D-AAEFA969A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09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392509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94928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4D6D46-09B5-9741-829D-AAEFA969A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380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4D6D46-09B5-9741-829D-AAEFA969A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1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0.pn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713C-0C09-4E47-B7F5-F168A13332AB}"/>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28E753EE-2898-497F-83EC-7380A02305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0F91C678-F5B3-4B23-9233-62B2D035F6FD}"/>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5" name="Footer Placeholder 4">
            <a:extLst>
              <a:ext uri="{FF2B5EF4-FFF2-40B4-BE49-F238E27FC236}">
                <a16:creationId xmlns:a16="http://schemas.microsoft.com/office/drawing/2014/main" id="{74FDDD3B-A273-4073-B721-E7BA734A50FD}"/>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C9F10575-06DE-4630-AB39-1C96D8D8B9FC}"/>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2680295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08F4-97CB-4971-8F96-362000F782EA}"/>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0D834E97-FAF5-4C18-B838-74AC27E7764D}"/>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EA4582D9-1D16-459D-BE77-124C04EA46C8}"/>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5" name="Footer Placeholder 4">
            <a:extLst>
              <a:ext uri="{FF2B5EF4-FFF2-40B4-BE49-F238E27FC236}">
                <a16:creationId xmlns:a16="http://schemas.microsoft.com/office/drawing/2014/main" id="{D3D22191-4AE2-4CE4-891B-E768B61BF531}"/>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87C1578-F609-449F-8677-65AD69EFBAE4}"/>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37303793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ko-KR"/>
              <a:t>Click to edit Master text styles</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7891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A6297D-9EEC-45E5-B70F-76525E9DB8CC}"/>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E9697BF5-BCD3-4DF3-8F1E-53F682ADE281}"/>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10A0C09D-A468-476E-9195-1705B5EF240A}"/>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5" name="Footer Placeholder 4">
            <a:extLst>
              <a:ext uri="{FF2B5EF4-FFF2-40B4-BE49-F238E27FC236}">
                <a16:creationId xmlns:a16="http://schemas.microsoft.com/office/drawing/2014/main" id="{C8AE264B-933C-4D4B-9596-06BA2885297B}"/>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5903527B-6C86-45B9-9AEC-B319C901B711}"/>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34582143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ltLang="ko-KR"/>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972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E46E229-2B7F-455D-A170-F14B79AADC08}"/>
              </a:ext>
            </a:extLst>
          </p:cNvPr>
          <p:cNvSpPr/>
          <p:nvPr userDrawn="1"/>
        </p:nvSpPr>
        <p:spPr bwMode="auto">
          <a:xfrm>
            <a:off x="10460662" y="5561013"/>
            <a:ext cx="1731338" cy="12969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18BB3EC2-5F02-4EF2-9EE9-C557D3F43B56}"/>
              </a:ext>
            </a:extLst>
          </p:cNvPr>
          <p:cNvSpPr>
            <a:spLocks noGrp="1"/>
          </p:cNvSpPr>
          <p:nvPr>
            <p:ph type="pic" sz="quarter" idx="10"/>
          </p:nvPr>
        </p:nvSpPr>
        <p:spPr>
          <a:xfrm>
            <a:off x="0" y="0"/>
            <a:ext cx="12192000" cy="5561013"/>
          </a:xfrm>
        </p:spPr>
        <p:txBody>
          <a:bodyPr/>
          <a:lstStyle/>
          <a:p>
            <a:endParaRPr lang="en-US"/>
          </a:p>
        </p:txBody>
      </p:sp>
      <p:sp>
        <p:nvSpPr>
          <p:cNvPr id="2" name="Title 1">
            <a:extLst>
              <a:ext uri="{FF2B5EF4-FFF2-40B4-BE49-F238E27FC236}">
                <a16:creationId xmlns:a16="http://schemas.microsoft.com/office/drawing/2014/main" id="{ECC36964-8637-4F2F-85A0-A039DEC49444}"/>
              </a:ext>
            </a:extLst>
          </p:cNvPr>
          <p:cNvSpPr>
            <a:spLocks noGrp="1"/>
          </p:cNvSpPr>
          <p:nvPr>
            <p:ph type="title"/>
          </p:nvPr>
        </p:nvSpPr>
        <p:spPr>
          <a:xfrm>
            <a:off x="0" y="-1695450"/>
            <a:ext cx="11018520" cy="553998"/>
          </a:xfrm>
        </p:spPr>
        <p:txBody>
          <a:bodyPr/>
          <a:lstStyle/>
          <a:p>
            <a:r>
              <a:rPr lang="en-US" dirty="0"/>
              <a:t>Click to edit Master title style</a:t>
            </a:r>
          </a:p>
        </p:txBody>
      </p:sp>
      <p:sp>
        <p:nvSpPr>
          <p:cNvPr id="11" name="Text Placeholder 10">
            <a:extLst>
              <a:ext uri="{FF2B5EF4-FFF2-40B4-BE49-F238E27FC236}">
                <a16:creationId xmlns:a16="http://schemas.microsoft.com/office/drawing/2014/main" id="{3529C8D2-4C94-4C7A-9041-7E351533E509}"/>
              </a:ext>
            </a:extLst>
          </p:cNvPr>
          <p:cNvSpPr>
            <a:spLocks noGrp="1"/>
          </p:cNvSpPr>
          <p:nvPr>
            <p:ph type="body" sz="quarter" idx="11"/>
          </p:nvPr>
        </p:nvSpPr>
        <p:spPr>
          <a:xfrm>
            <a:off x="338291" y="5668963"/>
            <a:ext cx="9784080" cy="246221"/>
          </a:xfrm>
        </p:spPr>
        <p:txBody>
          <a:bodyPr/>
          <a:lstStyle>
            <a:lvl1pPr algn="l">
              <a:defRPr sz="1600">
                <a:latin typeface="+mn-lt"/>
              </a:defRPr>
            </a:lvl1pPr>
            <a:lvl2pPr algn="ctr">
              <a:defRPr sz="1400">
                <a:latin typeface="+mn-lt"/>
              </a:defRPr>
            </a:lvl2pPr>
            <a:lvl3pPr algn="ctr">
              <a:defRPr sz="1050">
                <a:latin typeface="+mn-lt"/>
              </a:defRPr>
            </a:lvl3pPr>
            <a:lvl4pPr algn="ctr">
              <a:defRPr sz="1000">
                <a:latin typeface="+mn-lt"/>
              </a:defRPr>
            </a:lvl4pPr>
            <a:lvl5pPr algn="ctr">
              <a:defRPr sz="1000">
                <a:latin typeface="+mn-lt"/>
              </a:defRPr>
            </a:lvl5pPr>
          </a:lstStyle>
          <a:p>
            <a:pPr lvl="0"/>
            <a:r>
              <a:rPr lang="en-US" dirty="0"/>
              <a:t>Click to edit Master text styles</a:t>
            </a:r>
          </a:p>
        </p:txBody>
      </p:sp>
      <p:sp>
        <p:nvSpPr>
          <p:cNvPr id="12" name="Text Placeholder 10">
            <a:extLst>
              <a:ext uri="{FF2B5EF4-FFF2-40B4-BE49-F238E27FC236}">
                <a16:creationId xmlns:a16="http://schemas.microsoft.com/office/drawing/2014/main" id="{D2BA4602-28D4-469D-9C86-DFB1AAD630E2}"/>
              </a:ext>
            </a:extLst>
          </p:cNvPr>
          <p:cNvSpPr>
            <a:spLocks noGrp="1"/>
          </p:cNvSpPr>
          <p:nvPr>
            <p:ph type="body" sz="quarter" idx="12"/>
          </p:nvPr>
        </p:nvSpPr>
        <p:spPr>
          <a:xfrm>
            <a:off x="338291" y="6498696"/>
            <a:ext cx="9784080" cy="184666"/>
          </a:xfrm>
        </p:spPr>
        <p:txBody>
          <a:bodyPr/>
          <a:lstStyle>
            <a:lvl1pPr algn="l">
              <a:defRPr sz="1200">
                <a:solidFill>
                  <a:schemeClr val="accent1">
                    <a:lumMod val="60000"/>
                    <a:lumOff val="40000"/>
                  </a:schemeClr>
                </a:solidFill>
                <a:latin typeface="+mn-lt"/>
              </a:defRPr>
            </a:lvl1pPr>
            <a:lvl2pPr algn="ctr">
              <a:defRPr sz="1400">
                <a:latin typeface="+mn-lt"/>
              </a:defRPr>
            </a:lvl2pPr>
            <a:lvl3pPr algn="ctr">
              <a:defRPr sz="1050">
                <a:latin typeface="+mn-lt"/>
              </a:defRPr>
            </a:lvl3pPr>
            <a:lvl4pPr algn="ctr">
              <a:defRPr sz="1000">
                <a:latin typeface="+mn-lt"/>
              </a:defRPr>
            </a:lvl4pPr>
            <a:lvl5pPr algn="ctr">
              <a:defRPr sz="1000">
                <a:latin typeface="+mn-lt"/>
              </a:defRPr>
            </a:lvl5pPr>
          </a:lstStyle>
          <a:p>
            <a:pPr lvl="0"/>
            <a:r>
              <a:rPr lang="en-US" dirty="0"/>
              <a:t>Click to edit Master text styles</a:t>
            </a:r>
          </a:p>
        </p:txBody>
      </p:sp>
      <p:sp>
        <p:nvSpPr>
          <p:cNvPr id="13" name="Text Placeholder 10">
            <a:extLst>
              <a:ext uri="{FF2B5EF4-FFF2-40B4-BE49-F238E27FC236}">
                <a16:creationId xmlns:a16="http://schemas.microsoft.com/office/drawing/2014/main" id="{2070FE12-858E-4F31-BC86-77E008544D47}"/>
              </a:ext>
            </a:extLst>
          </p:cNvPr>
          <p:cNvSpPr>
            <a:spLocks noGrp="1"/>
          </p:cNvSpPr>
          <p:nvPr>
            <p:ph type="body" sz="quarter" idx="13"/>
          </p:nvPr>
        </p:nvSpPr>
        <p:spPr>
          <a:xfrm>
            <a:off x="10541091" y="6542194"/>
            <a:ext cx="1570479" cy="169277"/>
          </a:xfrm>
        </p:spPr>
        <p:txBody>
          <a:bodyPr/>
          <a:lstStyle>
            <a:lvl1pPr algn="ctr">
              <a:defRPr sz="1100">
                <a:solidFill>
                  <a:schemeClr val="accent1">
                    <a:lumMod val="60000"/>
                    <a:lumOff val="40000"/>
                  </a:schemeClr>
                </a:solidFill>
                <a:latin typeface="+mn-lt"/>
              </a:defRPr>
            </a:lvl1pPr>
            <a:lvl2pPr algn="ctr">
              <a:defRPr sz="1400">
                <a:latin typeface="+mn-lt"/>
              </a:defRPr>
            </a:lvl2pPr>
            <a:lvl3pPr algn="ctr">
              <a:defRPr sz="1050">
                <a:latin typeface="+mn-lt"/>
              </a:defRPr>
            </a:lvl3pPr>
            <a:lvl4pPr algn="ctr">
              <a:defRPr sz="1000">
                <a:latin typeface="+mn-lt"/>
              </a:defRPr>
            </a:lvl4pPr>
            <a:lvl5pPr algn="ctr">
              <a:defRPr sz="1000">
                <a:latin typeface="+mn-lt"/>
              </a:defRPr>
            </a:lvl5pPr>
          </a:lstStyle>
          <a:p>
            <a:pPr lvl="0"/>
            <a:r>
              <a:rPr lang="en-US" dirty="0"/>
              <a:t>Click to edit Master text</a:t>
            </a:r>
          </a:p>
        </p:txBody>
      </p:sp>
    </p:spTree>
    <p:extLst>
      <p:ext uri="{BB962C8B-B14F-4D97-AF65-F5344CB8AC3E}">
        <p14:creationId xmlns:p14="http://schemas.microsoft.com/office/powerpoint/2010/main" val="119283978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ltLang="ko-KR"/>
              <a:t>Click to edit Master title style</a:t>
            </a:r>
            <a:endParaRPr lang="en-US"/>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ltLang="ko-KR"/>
              <a:t>Click to edit Master title style</a:t>
            </a:r>
            <a:endParaRPr lang="en-US"/>
          </a:p>
        </p:txBody>
      </p:sp>
    </p:spTree>
    <p:extLst>
      <p:ext uri="{BB962C8B-B14F-4D97-AF65-F5344CB8AC3E}">
        <p14:creationId xmlns:p14="http://schemas.microsoft.com/office/powerpoint/2010/main" val="14213481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ltLang="ko-KR"/>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ltLang="ko-KR"/>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ltLang="ko-KR"/>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ltLang="ko-KR"/>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D70-D49B-485D-9986-A592A547028C}"/>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69F50979-14D9-4B07-8A5E-AE35B55B3DE7}"/>
              </a:ext>
            </a:extLst>
          </p:cNvPr>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13E25958-B8CE-4506-94A5-3959812CD9BF}"/>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5" name="Footer Placeholder 4">
            <a:extLst>
              <a:ext uri="{FF2B5EF4-FFF2-40B4-BE49-F238E27FC236}">
                <a16:creationId xmlns:a16="http://schemas.microsoft.com/office/drawing/2014/main" id="{A358FA90-5715-4DD0-BF5F-C5FA1E22D31A}"/>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EF7BF28E-8DA8-479F-AE53-48156FB5B482}"/>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3490851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ltLang="ko-KR"/>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ltLang="ko-KR"/>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ltLang="ko-KR"/>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ltLang="ko-KR"/>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B8BA-FD1A-4C65-A765-D2CB6B0AE72C}"/>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39463449-8B01-467C-9FF2-544DBC73A3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0C6813FB-003E-4C69-95BF-FC24E04D120B}"/>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5" name="Footer Placeholder 4">
            <a:extLst>
              <a:ext uri="{FF2B5EF4-FFF2-40B4-BE49-F238E27FC236}">
                <a16:creationId xmlns:a16="http://schemas.microsoft.com/office/drawing/2014/main" id="{09037160-7EEA-46A7-9BC1-A8A21C17F6F0}"/>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945FE3D-0D33-4E2A-A66C-1AE1C7587880}"/>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1098484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ltLang="ko-KR"/>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ko-KR"/>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ltLang="ko-KR"/>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ltLang="ko-KR"/>
              <a:t>Click to edit Master title style</a:t>
            </a:r>
            <a:endParaRPr lang="en-US"/>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r>
              <a:rPr lang="en-US" altLang="ko-KR"/>
              <a:t>Click icon to add picture</a:t>
            </a:r>
            <a:endParaRPr lang="en-US"/>
          </a:p>
        </p:txBody>
      </p:sp>
    </p:spTree>
    <p:extLst>
      <p:ext uri="{BB962C8B-B14F-4D97-AF65-F5344CB8AC3E}">
        <p14:creationId xmlns:p14="http://schemas.microsoft.com/office/powerpoint/2010/main" val="1318161393"/>
      </p:ext>
    </p:extLst>
  </p:cSld>
  <p:clrMapOvr>
    <a:masterClrMapping/>
  </p:clrMapOvr>
  <mc:AlternateContent xmlns:mc="http://schemas.openxmlformats.org/markup-compatibility/2006" xmlns:p14="http://schemas.microsoft.com/office/powerpoint/2010/main">
    <mc:Choice Requires="p14">
      <p:transition spd="slow" p14:dur="10000">
        <p:fade/>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9565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ltLang="ko-KR"/>
              <a:t>Click to edit Master title style</a:t>
            </a:r>
            <a:endParaRPr lang="en-US"/>
          </a:p>
        </p:txBody>
      </p:sp>
    </p:spTree>
    <p:extLst>
      <p:ext uri="{BB962C8B-B14F-4D97-AF65-F5344CB8AC3E}">
        <p14:creationId xmlns:p14="http://schemas.microsoft.com/office/powerpoint/2010/main" val="197211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ltLang="ko-KR"/>
              <a:t>Click to edit Master title style</a:t>
            </a:r>
            <a:endParaRPr lang="en-US"/>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ltLang="ko-KR"/>
              <a:t>Click to edit Master text styles</a:t>
            </a:r>
          </a:p>
        </p:txBody>
      </p:sp>
    </p:spTree>
    <p:extLst>
      <p:ext uri="{BB962C8B-B14F-4D97-AF65-F5344CB8AC3E}">
        <p14:creationId xmlns:p14="http://schemas.microsoft.com/office/powerpoint/2010/main" val="38511840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7633183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815797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C5BE2-1B17-4D2F-9C8A-D65C09F4D663}"/>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DDE68ECB-C414-43EC-9CEC-D20E31E8294C}"/>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B7AFD7F2-B5C2-41C3-90D0-EBEA1A3F89FB}"/>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9FCFC24B-56A4-4BA3-8FA3-6745D1137AC0}"/>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6" name="Footer Placeholder 5">
            <a:extLst>
              <a:ext uri="{FF2B5EF4-FFF2-40B4-BE49-F238E27FC236}">
                <a16:creationId xmlns:a16="http://schemas.microsoft.com/office/drawing/2014/main" id="{A909C26F-D77F-47B5-8494-C747649A9094}"/>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D73A00FF-03F5-495A-82DC-F5AFA50D0D0C}"/>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34425340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ko-KR"/>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52C5-55EE-4088-8829-3401EE195689}"/>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EE483C13-9B9E-47C4-A6C0-F619C2B3F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D0818856-1C94-4508-8268-C89CB4F3CC93}"/>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2214E247-3256-4AF5-8338-BD91F295C2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501DE3A4-2722-403C-81F2-C0C957E635A0}"/>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A05F0774-B74D-4920-8E03-50A9207EE16E}"/>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8" name="Footer Placeholder 7">
            <a:extLst>
              <a:ext uri="{FF2B5EF4-FFF2-40B4-BE49-F238E27FC236}">
                <a16:creationId xmlns:a16="http://schemas.microsoft.com/office/drawing/2014/main" id="{7A48789C-E829-47FC-A668-00DC78B6E6E9}"/>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DD471FB3-AB16-40BE-8CF1-8FB473868CCC}"/>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2299490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ltLang="ko-KR"/>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5752-17D9-4A67-B375-AEDA91DC6A1A}"/>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ED1CD877-0D70-4144-B4A8-64A7F6D68118}"/>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4" name="Footer Placeholder 3">
            <a:extLst>
              <a:ext uri="{FF2B5EF4-FFF2-40B4-BE49-F238E27FC236}">
                <a16:creationId xmlns:a16="http://schemas.microsoft.com/office/drawing/2014/main" id="{11830971-6D41-496E-9AE6-40F7C7A863FD}"/>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6D142595-6820-4CBC-9BA3-C663713CC121}"/>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14471698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ltLang="ko-KR"/>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7984A-1FDC-4F0C-9BFA-7FAC848ACB68}"/>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3" name="Footer Placeholder 2">
            <a:extLst>
              <a:ext uri="{FF2B5EF4-FFF2-40B4-BE49-F238E27FC236}">
                <a16:creationId xmlns:a16="http://schemas.microsoft.com/office/drawing/2014/main" id="{07968704-BF2D-4A24-9B72-0A03877E868F}"/>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725D3CAC-E313-456C-A75D-ADD7812B6523}"/>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25751720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ltLang="ko-KR"/>
              <a:t>Click to edit Master title style</a:t>
            </a:r>
            <a:endParaRPr lang="en-US"/>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D1E2-95DC-4DE9-B21E-5B8186CAF9FE}"/>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52F22812-35E8-46CD-BB7A-26A3F79E6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B7F2A446-5AEA-46EE-9C0D-296A476262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D682FAC9-AB87-4D03-AA2D-DEA252993E90}"/>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6" name="Footer Placeholder 5">
            <a:extLst>
              <a:ext uri="{FF2B5EF4-FFF2-40B4-BE49-F238E27FC236}">
                <a16:creationId xmlns:a16="http://schemas.microsoft.com/office/drawing/2014/main" id="{2EDC2159-3166-43EA-931E-DF50A4367819}"/>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3D852B52-1342-437C-B4B7-282AC7E4C80C}"/>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26409569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ltLang="ko-KR"/>
              <a:t>Click to edit Master title style</a:t>
            </a:r>
            <a:endParaRPr lang="en-US"/>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BE27-B226-4F97-BE4E-150670870762}"/>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B4E51CAF-F49E-422B-8F2C-572C750CD4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3E215832-AF5E-45D8-AC3A-CA9764C1D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88E13095-232B-451D-B31A-4D41F048CD7C}"/>
              </a:ext>
            </a:extLst>
          </p:cNvPr>
          <p:cNvSpPr>
            <a:spLocks noGrp="1"/>
          </p:cNvSpPr>
          <p:nvPr>
            <p:ph type="dt" sz="half" idx="10"/>
          </p:nvPr>
        </p:nvSpPr>
        <p:spPr/>
        <p:txBody>
          <a:bodyPr/>
          <a:lstStyle/>
          <a:p>
            <a:fld id="{232489CA-4DD3-4A56-8C78-FEA3A829C43B}" type="datetimeFigureOut">
              <a:rPr lang="ko-KR" altLang="en-US" smtClean="0"/>
              <a:t>2021-03-07</a:t>
            </a:fld>
            <a:endParaRPr lang="ko-KR" altLang="en-US"/>
          </a:p>
        </p:txBody>
      </p:sp>
      <p:sp>
        <p:nvSpPr>
          <p:cNvPr id="6" name="Footer Placeholder 5">
            <a:extLst>
              <a:ext uri="{FF2B5EF4-FFF2-40B4-BE49-F238E27FC236}">
                <a16:creationId xmlns:a16="http://schemas.microsoft.com/office/drawing/2014/main" id="{8622AC44-80DC-42DF-892F-1B8DA95C6CD7}"/>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BE60DBB8-5894-42AC-BB06-2E1C992023E8}"/>
              </a:ext>
            </a:extLst>
          </p:cNvPr>
          <p:cNvSpPr>
            <a:spLocks noGrp="1"/>
          </p:cNvSpPr>
          <p:nvPr>
            <p:ph type="sldNum" sz="quarter" idx="12"/>
          </p:nvPr>
        </p:nvSpPr>
        <p:spPr/>
        <p:txBody>
          <a:body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8107929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ko-KR"/>
              <a:t>Click to edit Master text styles</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1">
            <a:extLst>
              <a:ext uri="{FF2B5EF4-FFF2-40B4-BE49-F238E27FC236}">
                <a16:creationId xmlns:a16="http://schemas.microsoft.com/office/drawing/2014/main" id="{F7462A17-EDBC-451F-A165-DC40A33E5DE8}"/>
              </a:ext>
            </a:extLst>
          </p:cNvPr>
          <p:cNvSpPr/>
          <p:nvPr userDrawn="1"/>
        </p:nvSpPr>
        <p:spPr bwMode="auto">
          <a:xfrm>
            <a:off x="6175948" y="232348"/>
            <a:ext cx="5838668" cy="6483245"/>
          </a:xfrm>
          <a:prstGeom prst="rect">
            <a:avLst/>
          </a:prstGeom>
          <a:solidFill>
            <a:schemeClr val="bg1"/>
          </a:solidFill>
          <a:effectLst>
            <a:outerShdw blurRad="292100" dir="1740000" sx="102000" sy="102000" algn="ctr" rotWithShape="0">
              <a:schemeClr val="accent2">
                <a:alpha val="6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0.xml"/><Relationship Id="rId2" Type="http://schemas.openxmlformats.org/officeDocument/2006/relationships/slideLayout" Target="../slideLayouts/slideLayout210.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0.xml"/><Relationship Id="rId5" Type="http://schemas.openxmlformats.org/officeDocument/2006/relationships/slideLayout" Target="../slideLayouts/slideLayout50.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0.xml"/><Relationship Id="rId9" Type="http://schemas.openxmlformats.org/officeDocument/2006/relationships/slideLayout" Target="../slideLayouts/slideLayout90.xml"/><Relationship Id="rId14" Type="http://schemas.openxmlformats.org/officeDocument/2006/relationships/slideLayout" Target="../slideLayouts/slideLayout14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0.xml"/><Relationship Id="rId3" Type="http://schemas.openxmlformats.org/officeDocument/2006/relationships/slideLayout" Target="../slideLayouts/slideLayout310.xml"/><Relationship Id="rId12" Type="http://schemas.openxmlformats.org/officeDocument/2006/relationships/slideLayout" Target="../slideLayouts/slideLayout120.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31E56-1F5E-4B2C-89C6-1DF6031B4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01EE360F-6C67-4904-97B2-3428BEB69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C2A0A9F2-78B3-4467-B8F7-910D891AC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2489CA-4DD3-4A56-8C78-FEA3A829C43B}" type="datetimeFigureOut">
              <a:rPr lang="ko-KR" altLang="en-US" smtClean="0"/>
              <a:t>2021-03-07</a:t>
            </a:fld>
            <a:endParaRPr lang="ko-KR" altLang="en-US"/>
          </a:p>
        </p:txBody>
      </p:sp>
      <p:sp>
        <p:nvSpPr>
          <p:cNvPr id="5" name="Footer Placeholder 4">
            <a:extLst>
              <a:ext uri="{FF2B5EF4-FFF2-40B4-BE49-F238E27FC236}">
                <a16:creationId xmlns:a16="http://schemas.microsoft.com/office/drawing/2014/main" id="{1F71C443-3C10-4D00-B5B6-6154A80A8C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a:extLst>
              <a:ext uri="{FF2B5EF4-FFF2-40B4-BE49-F238E27FC236}">
                <a16:creationId xmlns:a16="http://schemas.microsoft.com/office/drawing/2014/main" id="{B19745CB-0538-416F-9CC3-FBD3F5A08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9166C-888F-45B8-9D82-41268908B801}" type="slidenum">
              <a:rPr lang="ko-KR" altLang="en-US" smtClean="0"/>
              <a:t>‹#›</a:t>
            </a:fld>
            <a:endParaRPr lang="ko-KR" altLang="en-US"/>
          </a:p>
        </p:txBody>
      </p:sp>
    </p:spTree>
    <p:extLst>
      <p:ext uri="{BB962C8B-B14F-4D97-AF65-F5344CB8AC3E}">
        <p14:creationId xmlns:p14="http://schemas.microsoft.com/office/powerpoint/2010/main" val="172479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ko-K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969" r:id="rId10"/>
    <p:sldLayoutId id="2147484889" r:id="rId11"/>
    <p:sldLayoutId id="2147484890" r:id="rId12"/>
    <p:sldLayoutId id="2147484928" r:id="rId13"/>
    <p:sldLayoutId id="2147484929" r:id="rId14"/>
    <p:sldLayoutId id="2147484930" r:id="rId15"/>
    <p:sldLayoutId id="2147484894" r:id="rId16"/>
    <p:sldLayoutId id="2147484895" r:id="rId17"/>
    <p:sldLayoutId id="2147484896" r:id="rId18"/>
    <p:sldLayoutId id="2147484897" r:id="rId19"/>
    <p:sldLayoutId id="2147484898" r:id="rId20"/>
    <p:sldLayoutId id="2147484933" r:id="rId21"/>
    <p:sldLayoutId id="2147484900" r:id="rId22"/>
    <p:sldLayoutId id="2147484901" r:id="rId23"/>
    <p:sldLayoutId id="2147484903" r:id="rId24"/>
    <p:sldLayoutId id="2147484904" r:id="rId25"/>
    <p:sldLayoutId id="2147484905" r:id="rId26"/>
    <p:sldLayoutId id="2147484906" r:id="rId27"/>
    <p:sldLayoutId id="2147484943" r:id="rId28"/>
    <p:sldLayoutId id="2147484944" r:id="rId29"/>
    <p:sldLayoutId id="2147484945" r:id="rId30"/>
    <p:sldLayoutId id="2147484907" r:id="rId31"/>
    <p:sldLayoutId id="2147484908" r:id="rId32"/>
    <p:sldLayoutId id="2147484909" r:id="rId33"/>
    <p:sldLayoutId id="2147484948" r:id="rId34"/>
    <p:sldLayoutId id="2147484950" r:id="rId35"/>
    <p:sldLayoutId id="2147484971" r:id="rId36"/>
    <p:sldLayoutId id="2147484972" r:id="rId37"/>
    <p:sldLayoutId id="2147484973" r:id="rId38"/>
    <p:sldLayoutId id="2147484974" r:id="rId39"/>
  </p:sldLayoutIdLst>
  <p:transition>
    <p:fade/>
  </p:transition>
  <p:hf sldNum="0" hdr="0" ftr="0" dt="0"/>
  <p:txStyles>
    <p:titleStyle>
      <a:lvl1pPr algn="l" defTabSz="932742" rtl="0" eaLnBrk="1" latinLnBrk="1"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1"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1" hangingPunct="1">
        <a:defRPr sz="1800" kern="1200">
          <a:solidFill>
            <a:schemeClr val="tx1"/>
          </a:solidFill>
          <a:latin typeface="+mn-lt"/>
          <a:ea typeface="+mn-ea"/>
          <a:cs typeface="+mn-cs"/>
        </a:defRPr>
      </a:lvl1pPr>
      <a:lvl2pPr marL="466371" algn="l" defTabSz="932742" rtl="0" eaLnBrk="1" latinLnBrk="1" hangingPunct="1">
        <a:defRPr sz="1800" kern="1200">
          <a:solidFill>
            <a:schemeClr val="tx1"/>
          </a:solidFill>
          <a:latin typeface="+mn-lt"/>
          <a:ea typeface="+mn-ea"/>
          <a:cs typeface="+mn-cs"/>
        </a:defRPr>
      </a:lvl2pPr>
      <a:lvl3pPr marL="932742" algn="l" defTabSz="932742" rtl="0" eaLnBrk="1" latinLnBrk="1" hangingPunct="1">
        <a:defRPr sz="1800" kern="1200">
          <a:solidFill>
            <a:schemeClr val="tx1"/>
          </a:solidFill>
          <a:latin typeface="+mn-lt"/>
          <a:ea typeface="+mn-ea"/>
          <a:cs typeface="+mn-cs"/>
        </a:defRPr>
      </a:lvl3pPr>
      <a:lvl4pPr marL="1399113" algn="l" defTabSz="932742" rtl="0" eaLnBrk="1" latinLnBrk="1" hangingPunct="1">
        <a:defRPr sz="1800" kern="1200">
          <a:solidFill>
            <a:schemeClr val="tx1"/>
          </a:solidFill>
          <a:latin typeface="+mn-lt"/>
          <a:ea typeface="+mn-ea"/>
          <a:cs typeface="+mn-cs"/>
        </a:defRPr>
      </a:lvl4pPr>
      <a:lvl5pPr marL="1865484" algn="l" defTabSz="932742" rtl="0" eaLnBrk="1" latinLnBrk="1" hangingPunct="1">
        <a:defRPr sz="1800" kern="1200">
          <a:solidFill>
            <a:schemeClr val="tx1"/>
          </a:solidFill>
          <a:latin typeface="+mn-lt"/>
          <a:ea typeface="+mn-ea"/>
          <a:cs typeface="+mn-cs"/>
        </a:defRPr>
      </a:lvl5pPr>
      <a:lvl6pPr marL="2331856" algn="l" defTabSz="932742" rtl="0" eaLnBrk="1" latinLnBrk="1" hangingPunct="1">
        <a:defRPr sz="1800" kern="1200">
          <a:solidFill>
            <a:schemeClr val="tx1"/>
          </a:solidFill>
          <a:latin typeface="+mn-lt"/>
          <a:ea typeface="+mn-ea"/>
          <a:cs typeface="+mn-cs"/>
        </a:defRPr>
      </a:lvl6pPr>
      <a:lvl7pPr marL="2798226" algn="l" defTabSz="932742" rtl="0" eaLnBrk="1" latinLnBrk="1" hangingPunct="1">
        <a:defRPr sz="1800" kern="1200">
          <a:solidFill>
            <a:schemeClr val="tx1"/>
          </a:solidFill>
          <a:latin typeface="+mn-lt"/>
          <a:ea typeface="+mn-ea"/>
          <a:cs typeface="+mn-cs"/>
        </a:defRPr>
      </a:lvl7pPr>
      <a:lvl8pPr marL="3264597" algn="l" defTabSz="932742" rtl="0" eaLnBrk="1" latinLnBrk="1" hangingPunct="1">
        <a:defRPr sz="1800" kern="1200">
          <a:solidFill>
            <a:schemeClr val="tx1"/>
          </a:solidFill>
          <a:latin typeface="+mn-lt"/>
          <a:ea typeface="+mn-ea"/>
          <a:cs typeface="+mn-cs"/>
        </a:defRPr>
      </a:lvl8pPr>
      <a:lvl9pPr marL="3730969" algn="l" defTabSz="932742"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4200" y="1435503"/>
            <a:ext cx="11018520" cy="235141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1355787"/>
      </p:ext>
    </p:extLst>
  </p:cSld>
  <p:clrMap bg1="dk1" tx1="lt1" bg2="dk2" tx2="lt2" accent1="accent1" accent2="accent2" accent3="accent3" accent4="accent4" accent5="accent5" accent6="accent6" hlink="hlink" folHlink="folHlink"/>
  <p:sldLayoutIdLst>
    <p:sldLayoutId id="2147483682" r:id="rId1"/>
    <p:sldLayoutId id="2147483685" r:id="rId2"/>
    <p:sldLayoutId id="2147483686" r:id="rId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seokjinhan/"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mailto:sehan@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rroranalysis.ai/"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fairlearn.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kIOZOYZ8_es" TargetMode="External"/><Relationship Id="rId3" Type="http://schemas.openxmlformats.org/officeDocument/2006/relationships/hyperlink" Target="https://github.com/dem108/explain-ml-models" TargetMode="External"/><Relationship Id="rId7" Type="http://schemas.openxmlformats.org/officeDocument/2006/relationships/hyperlink" Target="https://erroranalysis.ai/" TargetMode="External"/><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interpret.ml/" TargetMode="External"/><Relationship Id="rId11" Type="http://schemas.openxmlformats.org/officeDocument/2006/relationships/hyperlink" Target="https://www.microsoft.com/en-us/ai/responsible-ai" TargetMode="External"/><Relationship Id="rId5" Type="http://schemas.openxmlformats.org/officeDocument/2006/relationships/hyperlink" Target="https://github.com/microsoft/responsible-ai-widgets" TargetMode="External"/><Relationship Id="rId10" Type="http://schemas.openxmlformats.org/officeDocument/2006/relationships/hyperlink" Target="https://docs.microsoft.com/en-us/azure/machine-learning/how-to-machine-learning-interpretability" TargetMode="External"/><Relationship Id="rId4" Type="http://schemas.openxmlformats.org/officeDocument/2006/relationships/hyperlink" Target="https://cloudblogs.microsoft.com/opensource/2021/02/18/enabling-responsible-ai-development-with-new-open-source-capabilities/" TargetMode="External"/><Relationship Id="rId9" Type="http://schemas.openxmlformats.org/officeDocument/2006/relationships/hyperlink" Target="https://techcommunity.microsoft.com/t5/azure-ai/responsible-machine-learning-with-error-analysis/ba-p/2141774"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1602.04938"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png"/><Relationship Id="rId18" Type="http://schemas.openxmlformats.org/officeDocument/2006/relationships/slide" Target="slide100.xml"/><Relationship Id="rId3" Type="http://schemas.openxmlformats.org/officeDocument/2006/relationships/hyperlink" Target="https://github.com/Harvard-IACS/2020-ComputeFest/" TargetMode="External"/><Relationship Id="rId21" Type="http://schemas.openxmlformats.org/officeDocument/2006/relationships/slide" Target="slide110.xml"/><Relationship Id="rId7" Type="http://schemas.openxmlformats.org/officeDocument/2006/relationships/image" Target="../media/image9.png"/><Relationship Id="rId12" Type="http://schemas.openxmlformats.org/officeDocument/2006/relationships/slide" Target="slide80.xml"/><Relationship Id="rId17"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hyperlink" Target="https://github.com/EthicalML/awesome-production-machine-learning#explaining-black-box-models-and-datasets" TargetMode="External"/><Relationship Id="rId15" Type="http://schemas.openxmlformats.org/officeDocument/2006/relationships/slide" Target="slide90.xml"/><Relationship Id="rId23" Type="http://schemas.openxmlformats.org/officeDocument/2006/relationships/image" Target="../media/image15.png"/><Relationship Id="rId10" Type="http://schemas.openxmlformats.org/officeDocument/2006/relationships/image" Target="../media/image18.png"/><Relationship Id="rId19" Type="http://schemas.openxmlformats.org/officeDocument/2006/relationships/image" Target="../media/image21.png"/><Relationship Id="rId4" Type="http://schemas.openxmlformats.org/officeDocument/2006/relationships/hyperlink" Target="https://christophm.github.io/interpretable-ml-book/" TargetMode="External"/><Relationship Id="rId9" Type="http://schemas.openxmlformats.org/officeDocument/2006/relationships/slide" Target="slide70.xml"/><Relationship Id="rId14" Type="http://schemas.openxmlformats.org/officeDocument/2006/relationships/image" Target="../media/image12.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interpre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200740-46B2-4A21-9C16-8366A30344E6}"/>
              </a:ext>
            </a:extLst>
          </p:cNvPr>
          <p:cNvPicPr>
            <a:picLocks noChangeAspect="1"/>
          </p:cNvPicPr>
          <p:nvPr/>
        </p:nvPicPr>
        <p:blipFill rotWithShape="1">
          <a:blip r:embed="rId2"/>
          <a:srcRect t="2519" b="13212"/>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436F4F1-14B6-481C-926C-6B5D117792D8}"/>
              </a:ext>
            </a:extLst>
          </p:cNvPr>
          <p:cNvSpPr>
            <a:spLocks noGrp="1"/>
          </p:cNvSpPr>
          <p:nvPr>
            <p:ph type="ctrTitle"/>
          </p:nvPr>
        </p:nvSpPr>
        <p:spPr>
          <a:xfrm>
            <a:off x="8022021" y="3231931"/>
            <a:ext cx="3852041" cy="1834056"/>
          </a:xfrm>
        </p:spPr>
        <p:txBody>
          <a:bodyPr>
            <a:normAutofit/>
          </a:bodyPr>
          <a:lstStyle/>
          <a:p>
            <a:r>
              <a:rPr lang="en-US" altLang="ko-KR" sz="4000" b="1" dirty="0"/>
              <a:t>Responsible AI toolkits</a:t>
            </a:r>
            <a:endParaRPr lang="ko-KR" altLang="en-US" sz="4000" b="1" dirty="0"/>
          </a:p>
        </p:txBody>
      </p:sp>
      <p:sp>
        <p:nvSpPr>
          <p:cNvPr id="3" name="Subtitle 2">
            <a:extLst>
              <a:ext uri="{FF2B5EF4-FFF2-40B4-BE49-F238E27FC236}">
                <a16:creationId xmlns:a16="http://schemas.microsoft.com/office/drawing/2014/main" id="{95378B1E-F3F3-45E7-8681-E235FEB6F8AD}"/>
              </a:ext>
            </a:extLst>
          </p:cNvPr>
          <p:cNvSpPr>
            <a:spLocks noGrp="1"/>
          </p:cNvSpPr>
          <p:nvPr>
            <p:ph type="subTitle" idx="1"/>
          </p:nvPr>
        </p:nvSpPr>
        <p:spPr>
          <a:xfrm>
            <a:off x="7782910" y="5242674"/>
            <a:ext cx="4330262" cy="1433895"/>
          </a:xfrm>
        </p:spPr>
        <p:txBody>
          <a:bodyPr>
            <a:normAutofit fontScale="92500" lnSpcReduction="10000"/>
          </a:bodyPr>
          <a:lstStyle/>
          <a:p>
            <a:r>
              <a:rPr lang="en-US" altLang="ko-KR" sz="2000" b="1" dirty="0"/>
              <a:t>SeokJin Han</a:t>
            </a:r>
          </a:p>
          <a:p>
            <a:r>
              <a:rPr lang="en-US" altLang="ko-KR" sz="2000" b="1" dirty="0"/>
              <a:t>Microsoft</a:t>
            </a:r>
          </a:p>
          <a:p>
            <a:r>
              <a:rPr lang="en-US" sz="2000" dirty="0">
                <a:hlinkClick r:id="rId3"/>
              </a:rPr>
              <a:t>linkedin.com/in/</a:t>
            </a:r>
            <a:r>
              <a:rPr lang="en-US" sz="2000" dirty="0" err="1">
                <a:hlinkClick r:id="rId3"/>
              </a:rPr>
              <a:t>seokjinhan</a:t>
            </a:r>
            <a:endParaRPr lang="en-US" sz="2000" dirty="0"/>
          </a:p>
          <a:p>
            <a:r>
              <a:rPr lang="en-US" sz="2000" dirty="0">
                <a:hlinkClick r:id="rId4"/>
              </a:rPr>
              <a:t>sehan@microsoft.com</a:t>
            </a:r>
            <a:endParaRPr lang="en-US" sz="2000" dirty="0"/>
          </a:p>
          <a:p>
            <a:endParaRPr lang="ko-KR" altLang="en-US" sz="2000" b="1" dirty="0"/>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6165DA8-482F-4814-8007-AD65ADD1EE4F}"/>
              </a:ext>
            </a:extLst>
          </p:cNvPr>
          <p:cNvGrpSpPr/>
          <p:nvPr/>
        </p:nvGrpSpPr>
        <p:grpSpPr>
          <a:xfrm>
            <a:off x="340809" y="291132"/>
            <a:ext cx="3041020" cy="1196078"/>
            <a:chOff x="340809" y="291132"/>
            <a:chExt cx="3983314" cy="1566696"/>
          </a:xfrm>
        </p:grpSpPr>
        <p:pic>
          <p:nvPicPr>
            <p:cNvPr id="6" name="Picture 5">
              <a:extLst>
                <a:ext uri="{FF2B5EF4-FFF2-40B4-BE49-F238E27FC236}">
                  <a16:creationId xmlns:a16="http://schemas.microsoft.com/office/drawing/2014/main" id="{324E2169-D616-4008-A9DB-0CA4112CC1CC}"/>
                </a:ext>
              </a:extLst>
            </p:cNvPr>
            <p:cNvPicPr>
              <a:picLocks noChangeAspect="1"/>
            </p:cNvPicPr>
            <p:nvPr/>
          </p:nvPicPr>
          <p:blipFill>
            <a:blip r:embed="rId5"/>
            <a:stretch>
              <a:fillRect/>
            </a:stretch>
          </p:blipFill>
          <p:spPr>
            <a:xfrm>
              <a:off x="340809" y="291132"/>
              <a:ext cx="3962953" cy="876422"/>
            </a:xfrm>
            <a:prstGeom prst="rect">
              <a:avLst/>
            </a:prstGeom>
          </p:spPr>
        </p:pic>
        <p:pic>
          <p:nvPicPr>
            <p:cNvPr id="8" name="Picture 7">
              <a:extLst>
                <a:ext uri="{FF2B5EF4-FFF2-40B4-BE49-F238E27FC236}">
                  <a16:creationId xmlns:a16="http://schemas.microsoft.com/office/drawing/2014/main" id="{94EAB2E7-D125-4CF5-B231-1FC94A8873C9}"/>
                </a:ext>
              </a:extLst>
            </p:cNvPr>
            <p:cNvPicPr>
              <a:picLocks noChangeAspect="1"/>
            </p:cNvPicPr>
            <p:nvPr/>
          </p:nvPicPr>
          <p:blipFill>
            <a:blip r:embed="rId6"/>
            <a:stretch>
              <a:fillRect/>
            </a:stretch>
          </p:blipFill>
          <p:spPr>
            <a:xfrm>
              <a:off x="340809" y="1320543"/>
              <a:ext cx="3983314" cy="537285"/>
            </a:xfrm>
            <a:prstGeom prst="rect">
              <a:avLst/>
            </a:prstGeom>
          </p:spPr>
        </p:pic>
      </p:grpSp>
    </p:spTree>
    <p:extLst>
      <p:ext uri="{BB962C8B-B14F-4D97-AF65-F5344CB8AC3E}">
        <p14:creationId xmlns:p14="http://schemas.microsoft.com/office/powerpoint/2010/main" val="1324179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3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5B408-E678-40CD-B300-35881661241C}"/>
              </a:ext>
            </a:extLst>
          </p:cNvPr>
          <p:cNvSpPr>
            <a:spLocks noGrp="1"/>
          </p:cNvSpPr>
          <p:nvPr>
            <p:ph type="title"/>
          </p:nvPr>
        </p:nvSpPr>
        <p:spPr>
          <a:xfrm>
            <a:off x="9093496" y="618681"/>
            <a:ext cx="2613872" cy="4794567"/>
          </a:xfrm>
        </p:spPr>
        <p:txBody>
          <a:bodyPr vert="horz" lIns="91440" tIns="45720" rIns="91440" bIns="45720" rtlCol="0" anchor="ctr">
            <a:normAutofit/>
          </a:bodyPr>
          <a:lstStyle/>
          <a:p>
            <a:pPr latinLnBrk="0"/>
            <a:r>
              <a:rPr lang="en-US" altLang="ko-KR" sz="3600" dirty="0">
                <a:solidFill>
                  <a:schemeClr val="bg1"/>
                </a:solidFill>
                <a:hlinkClick r:id="rId2">
                  <a:extLst>
                    <a:ext uri="{A12FA001-AC4F-418D-AE19-62706E023703}">
                      <ahyp:hlinkClr xmlns:ahyp="http://schemas.microsoft.com/office/drawing/2018/hyperlinkcolor" val="tx"/>
                    </a:ext>
                  </a:extLst>
                </a:hlinkClick>
              </a:rPr>
              <a:t>Error Analysis</a:t>
            </a:r>
            <a:endParaRPr lang="en-US" altLang="ko-KR" sz="3600" dirty="0">
              <a:solidFill>
                <a:schemeClr val="bg1"/>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93D998D-BA37-45D0-BC1D-99E69CF74AFC}"/>
              </a:ext>
            </a:extLst>
          </p:cNvPr>
          <p:cNvPicPr>
            <a:picLocks noGrp="1" noChangeAspect="1"/>
          </p:cNvPicPr>
          <p:nvPr>
            <p:ph idx="1"/>
          </p:nvPr>
        </p:nvPicPr>
        <p:blipFill rotWithShape="1">
          <a:blip r:embed="rId3"/>
          <a:srcRect r="15083" b="-1"/>
          <a:stretch/>
        </p:blipFill>
        <p:spPr>
          <a:xfrm>
            <a:off x="976251" y="942538"/>
            <a:ext cx="7163222" cy="4808332"/>
          </a:xfrm>
          <a:prstGeom prst="rect">
            <a:avLst/>
          </a:prstGeom>
          <a:effectLst/>
        </p:spPr>
      </p:pic>
    </p:spTree>
    <p:extLst>
      <p:ext uri="{BB962C8B-B14F-4D97-AF65-F5344CB8AC3E}">
        <p14:creationId xmlns:p14="http://schemas.microsoft.com/office/powerpoint/2010/main" val="2925181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Class Maximization</a:t>
            </a:r>
            <a:r>
              <a:rPr lang="ko-KR" altLang="en-US" dirty="0"/>
              <a:t>과 </a:t>
            </a:r>
            <a:r>
              <a:rPr lang="en-US" altLang="ko-KR" dirty="0"/>
              <a:t>Activation</a:t>
            </a:r>
            <a:r>
              <a:rPr lang="ko-KR" altLang="en-US" dirty="0"/>
              <a:t> </a:t>
            </a:r>
            <a:r>
              <a:rPr lang="en-US" altLang="ko-KR" dirty="0"/>
              <a:t>Maximization</a:t>
            </a:r>
            <a:endParaRPr lang="ko-KR" altLang="en-US" dirty="0"/>
          </a:p>
        </p:txBody>
      </p:sp>
      <p:pic>
        <p:nvPicPr>
          <p:cNvPr id="11266" name="Picture 2" descr=" interpretable ML">
            <a:extLst>
              <a:ext uri="{FF2B5EF4-FFF2-40B4-BE49-F238E27FC236}">
                <a16:creationId xmlns:a16="http://schemas.microsoft.com/office/drawing/2014/main" id="{4A1C8EF3-73CA-4CAA-87DB-5D7D21CD8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69" y="1355694"/>
            <a:ext cx="5816010" cy="519805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 interpretable ML">
            <a:extLst>
              <a:ext uri="{FF2B5EF4-FFF2-40B4-BE49-F238E27FC236}">
                <a16:creationId xmlns:a16="http://schemas.microsoft.com/office/drawing/2014/main" id="{62E01275-327C-4375-B6ED-630BA6B06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459" y="1098697"/>
            <a:ext cx="5233872" cy="556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6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575C4-C0A2-4C44-903D-5E02D41367A8}"/>
              </a:ext>
            </a:extLst>
          </p:cNvPr>
          <p:cNvSpPr>
            <a:spLocks noGrp="1"/>
          </p:cNvSpPr>
          <p:nvPr>
            <p:ph type="ctrTitle"/>
          </p:nvPr>
        </p:nvSpPr>
        <p:spPr>
          <a:xfrm>
            <a:off x="838200" y="4669978"/>
            <a:ext cx="10763250" cy="2054672"/>
          </a:xfrm>
        </p:spPr>
        <p:txBody>
          <a:bodyPr vert="horz" lIns="91440" tIns="45720" rIns="91440" bIns="45720" rtlCol="0" anchor="t">
            <a:normAutofit/>
          </a:bodyPr>
          <a:lstStyle/>
          <a:p>
            <a:pPr algn="l" latinLnBrk="0"/>
            <a:r>
              <a:rPr lang="en-US" sz="2800" dirty="0">
                <a:solidFill>
                  <a:srgbClr val="FFFFFF"/>
                </a:solidFill>
              </a:rPr>
              <a:t>Which segments cover the most errors?</a:t>
            </a:r>
            <a:br>
              <a:rPr lang="en-US" sz="2800" dirty="0">
                <a:solidFill>
                  <a:srgbClr val="FFFFFF"/>
                </a:solidFill>
              </a:rPr>
            </a:br>
            <a:br>
              <a:rPr lang="en-US" sz="2800" dirty="0">
                <a:solidFill>
                  <a:srgbClr val="FFFFFF"/>
                </a:solidFill>
              </a:rPr>
            </a:br>
            <a:r>
              <a:rPr lang="en-US" sz="2800" kern="1200" dirty="0">
                <a:solidFill>
                  <a:srgbClr val="FFFFFF"/>
                </a:solidFill>
                <a:latin typeface="+mj-lt"/>
                <a:ea typeface="+mj-ea"/>
                <a:cs typeface="+mj-cs"/>
              </a:rPr>
              <a:t>Which segments have the highest error rates?</a:t>
            </a:r>
            <a:endParaRPr lang="en-US" sz="2500" dirty="0">
              <a:solidFill>
                <a:schemeClr val="bg1"/>
              </a:solidFill>
            </a:endParaRPr>
          </a:p>
        </p:txBody>
      </p:sp>
      <p:grpSp>
        <p:nvGrpSpPr>
          <p:cNvPr id="10" name="Group 9">
            <a:extLst>
              <a:ext uri="{FF2B5EF4-FFF2-40B4-BE49-F238E27FC236}">
                <a16:creationId xmlns:a16="http://schemas.microsoft.com/office/drawing/2014/main" id="{45AFC8BF-0391-4296-9094-24501EFE1338}"/>
              </a:ext>
            </a:extLst>
          </p:cNvPr>
          <p:cNvGrpSpPr/>
          <p:nvPr/>
        </p:nvGrpSpPr>
        <p:grpSpPr>
          <a:xfrm>
            <a:off x="0" y="0"/>
            <a:ext cx="12192000" cy="4020702"/>
            <a:chOff x="0" y="0"/>
            <a:chExt cx="12192000" cy="4020702"/>
          </a:xfrm>
        </p:grpSpPr>
        <p:sp>
          <p:nvSpPr>
            <p:cNvPr id="6" name="Rectangle 5">
              <a:extLst>
                <a:ext uri="{FF2B5EF4-FFF2-40B4-BE49-F238E27FC236}">
                  <a16:creationId xmlns:a16="http://schemas.microsoft.com/office/drawing/2014/main" id="{58F13237-4C1E-45DE-B675-6225AD79E04A}"/>
                </a:ext>
              </a:extLst>
            </p:cNvPr>
            <p:cNvSpPr/>
            <p:nvPr/>
          </p:nvSpPr>
          <p:spPr>
            <a:xfrm>
              <a:off x="0" y="0"/>
              <a:ext cx="12192000"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58AC29F-EDE7-4E0E-9AC5-52AC8DA7D46E}"/>
                </a:ext>
              </a:extLst>
            </p:cNvPr>
            <p:cNvPicPr>
              <a:picLocks noChangeAspect="1"/>
            </p:cNvPicPr>
            <p:nvPr/>
          </p:nvPicPr>
          <p:blipFill>
            <a:blip r:embed="rId2"/>
            <a:stretch>
              <a:fillRect/>
            </a:stretch>
          </p:blipFill>
          <p:spPr>
            <a:xfrm>
              <a:off x="544431" y="197251"/>
              <a:ext cx="7285420" cy="3610651"/>
            </a:xfrm>
            <a:prstGeom prst="rect">
              <a:avLst/>
            </a:prstGeom>
          </p:spPr>
        </p:pic>
        <p:pic>
          <p:nvPicPr>
            <p:cNvPr id="7" name="Picture 6">
              <a:extLst>
                <a:ext uri="{FF2B5EF4-FFF2-40B4-BE49-F238E27FC236}">
                  <a16:creationId xmlns:a16="http://schemas.microsoft.com/office/drawing/2014/main" id="{C52080A0-6DA5-4673-A52E-EDAD2484B242}"/>
                </a:ext>
              </a:extLst>
            </p:cNvPr>
            <p:cNvPicPr>
              <a:picLocks noChangeAspect="1"/>
            </p:cNvPicPr>
            <p:nvPr/>
          </p:nvPicPr>
          <p:blipFill>
            <a:blip r:embed="rId3"/>
            <a:stretch>
              <a:fillRect/>
            </a:stretch>
          </p:blipFill>
          <p:spPr>
            <a:xfrm>
              <a:off x="8721667" y="133350"/>
              <a:ext cx="2578517" cy="3887352"/>
            </a:xfrm>
            <a:prstGeom prst="rect">
              <a:avLst/>
            </a:prstGeom>
          </p:spPr>
        </p:pic>
      </p:grpSp>
      <p:grpSp>
        <p:nvGrpSpPr>
          <p:cNvPr id="24" name="Group 2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5" name="Freeform: Shape 2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384884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LIME </a:t>
            </a:r>
            <a:r>
              <a:rPr lang="ko-KR" altLang="en-US" dirty="0"/>
              <a:t>적용 사례 </a:t>
            </a:r>
            <a:r>
              <a:rPr lang="en-US" altLang="ko-KR" dirty="0"/>
              <a:t>(Text, Image)</a:t>
            </a:r>
            <a:endParaRPr lang="ko-KR" altLang="en-US" dirty="0"/>
          </a:p>
        </p:txBody>
      </p:sp>
      <p:pic>
        <p:nvPicPr>
          <p:cNvPr id="13314" name="Picture 2" descr=" interpretable ML">
            <a:extLst>
              <a:ext uri="{FF2B5EF4-FFF2-40B4-BE49-F238E27FC236}">
                <a16:creationId xmlns:a16="http://schemas.microsoft.com/office/drawing/2014/main" id="{D6019921-5E75-4A63-84B7-62CF13E6F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13" y="3819441"/>
            <a:ext cx="9302194" cy="2581359"/>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 interpretable ML">
            <a:extLst>
              <a:ext uri="{FF2B5EF4-FFF2-40B4-BE49-F238E27FC236}">
                <a16:creationId xmlns:a16="http://schemas.microsoft.com/office/drawing/2014/main" id="{3739BAB0-19E8-4752-B614-B5CE93A44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292" y="1308135"/>
            <a:ext cx="9325415" cy="221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3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A01AD-7198-4169-A7F9-CFD10551C083}"/>
              </a:ext>
            </a:extLst>
          </p:cNvPr>
          <p:cNvSpPr>
            <a:spLocks noGrp="1"/>
          </p:cNvSpPr>
          <p:nvPr>
            <p:ph type="title"/>
          </p:nvPr>
        </p:nvSpPr>
        <p:spPr>
          <a:xfrm>
            <a:off x="9093496" y="618681"/>
            <a:ext cx="2613872" cy="4794567"/>
          </a:xfrm>
        </p:spPr>
        <p:txBody>
          <a:bodyPr vert="horz" lIns="91440" tIns="45720" rIns="91440" bIns="45720" rtlCol="0" anchor="ctr">
            <a:normAutofit/>
          </a:bodyPr>
          <a:lstStyle/>
          <a:p>
            <a:pPr latinLnBrk="0"/>
            <a:r>
              <a:rPr lang="en-US" altLang="ko-KR" sz="3600" dirty="0" err="1">
                <a:solidFill>
                  <a:schemeClr val="bg1"/>
                </a:solidFill>
                <a:hlinkClick r:id="rId2">
                  <a:extLst>
                    <a:ext uri="{A12FA001-AC4F-418D-AE19-62706E023703}">
                      <ahyp:hlinkClr xmlns:ahyp="http://schemas.microsoft.com/office/drawing/2018/hyperlinkcolor" val="tx"/>
                    </a:ext>
                  </a:extLst>
                </a:hlinkClick>
              </a:rPr>
              <a:t>Fairlearn</a:t>
            </a:r>
            <a:endParaRPr lang="en-US" altLang="ko-KR" sz="3600" dirty="0">
              <a:solidFill>
                <a:schemeClr val="bg1"/>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diagram&#10;&#10;Description automatically generated">
            <a:extLst>
              <a:ext uri="{FF2B5EF4-FFF2-40B4-BE49-F238E27FC236}">
                <a16:creationId xmlns:a16="http://schemas.microsoft.com/office/drawing/2014/main" id="{580B2A48-5DC1-4369-B776-2445366085C2}"/>
              </a:ext>
            </a:extLst>
          </p:cNvPr>
          <p:cNvPicPr>
            <a:picLocks noGrp="1" noChangeAspect="1"/>
          </p:cNvPicPr>
          <p:nvPr>
            <p:ph idx="1"/>
          </p:nvPr>
        </p:nvPicPr>
        <p:blipFill rotWithShape="1">
          <a:blip r:embed="rId3"/>
          <a:srcRect r="5772" b="-1"/>
          <a:stretch/>
        </p:blipFill>
        <p:spPr>
          <a:xfrm>
            <a:off x="976251" y="942538"/>
            <a:ext cx="7163222" cy="4808332"/>
          </a:xfrm>
          <a:prstGeom prst="rect">
            <a:avLst/>
          </a:prstGeom>
          <a:effectLst/>
        </p:spPr>
      </p:pic>
    </p:spTree>
    <p:extLst>
      <p:ext uri="{BB962C8B-B14F-4D97-AF65-F5344CB8AC3E}">
        <p14:creationId xmlns:p14="http://schemas.microsoft.com/office/powerpoint/2010/main" val="21412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261">
            <a:extLst>
              <a:ext uri="{FF2B5EF4-FFF2-40B4-BE49-F238E27FC236}">
                <a16:creationId xmlns:a16="http://schemas.microsoft.com/office/drawing/2014/main" id="{3CB74A2C-1704-48C9-9A06-C2D821B784E7}"/>
              </a:ext>
            </a:extLst>
          </p:cNvPr>
          <p:cNvPicPr>
            <a:picLocks noChangeAspect="1"/>
          </p:cNvPicPr>
          <p:nvPr/>
        </p:nvPicPr>
        <p:blipFill rotWithShape="1">
          <a:blip r:embed="rId3"/>
          <a:srcRect l="8516" r="8516"/>
          <a:stretch/>
        </p:blipFill>
        <p:spPr>
          <a:xfrm>
            <a:off x="5840167" y="3749525"/>
            <a:ext cx="174368" cy="174368"/>
          </a:xfrm>
          <a:prstGeom prst="ellipse">
            <a:avLst/>
          </a:prstGeom>
          <a:noFill/>
          <a:ln w="10795" cap="flat" cmpd="sng" algn="ctr">
            <a:noFill/>
            <a:prstDash val="solid"/>
          </a:ln>
          <a:effectLst/>
        </p:spPr>
      </p:pic>
      <p:grpSp>
        <p:nvGrpSpPr>
          <p:cNvPr id="5" name="c-u">
            <a:extLst>
              <a:ext uri="{FF2B5EF4-FFF2-40B4-BE49-F238E27FC236}">
                <a16:creationId xmlns:a16="http://schemas.microsoft.com/office/drawing/2014/main" id="{B938A477-2DE1-4781-B73A-21E7812C2205}"/>
              </a:ext>
            </a:extLst>
          </p:cNvPr>
          <p:cNvGrpSpPr/>
          <p:nvPr/>
        </p:nvGrpSpPr>
        <p:grpSpPr>
          <a:xfrm>
            <a:off x="5853204" y="2864838"/>
            <a:ext cx="197064" cy="447497"/>
            <a:chOff x="4288787" y="2468700"/>
            <a:chExt cx="253596" cy="576027"/>
          </a:xfrm>
        </p:grpSpPr>
        <p:cxnSp>
          <p:nvCxnSpPr>
            <p:cNvPr id="624" name="Straight Connector 623">
              <a:extLst>
                <a:ext uri="{FF2B5EF4-FFF2-40B4-BE49-F238E27FC236}">
                  <a16:creationId xmlns:a16="http://schemas.microsoft.com/office/drawing/2014/main" id="{845F882B-E372-4DAD-B6F6-F6EC93C5DA24}"/>
                </a:ext>
              </a:extLst>
            </p:cNvPr>
            <p:cNvCxnSpPr>
              <a:cxnSpLocks/>
            </p:cNvCxnSpPr>
            <p:nvPr/>
          </p:nvCxnSpPr>
          <p:spPr>
            <a:xfrm flipH="1">
              <a:off x="4420997" y="2468700"/>
              <a:ext cx="2548" cy="576027"/>
            </a:xfrm>
            <a:prstGeom prst="line">
              <a:avLst/>
            </a:prstGeom>
            <a:ln w="12700">
              <a:solidFill>
                <a:srgbClr val="56D0F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8" name="Edge" descr="IAAS">
              <a:extLst>
                <a:ext uri="{FF2B5EF4-FFF2-40B4-BE49-F238E27FC236}">
                  <a16:creationId xmlns:a16="http://schemas.microsoft.com/office/drawing/2014/main" id="{C0DDB353-FD46-4E21-AF91-D20DCAB76C9E}"/>
                </a:ext>
              </a:extLst>
            </p:cNvPr>
            <p:cNvGrpSpPr>
              <a:grpSpLocks noChangeAspect="1"/>
            </p:cNvGrpSpPr>
            <p:nvPr/>
          </p:nvGrpSpPr>
          <p:grpSpPr bwMode="auto">
            <a:xfrm>
              <a:off x="4288787" y="2554100"/>
              <a:ext cx="253596" cy="252707"/>
              <a:chOff x="2211" y="778"/>
              <a:chExt cx="285" cy="284"/>
            </a:xfrm>
            <a:scene3d>
              <a:camera prst="perspectiveRelaxed"/>
              <a:lightRig rig="threePt" dir="t"/>
            </a:scene3d>
          </p:grpSpPr>
          <p:sp>
            <p:nvSpPr>
              <p:cNvPr id="69" name="AutoShape 20">
                <a:extLst>
                  <a:ext uri="{FF2B5EF4-FFF2-40B4-BE49-F238E27FC236}">
                    <a16:creationId xmlns:a16="http://schemas.microsoft.com/office/drawing/2014/main" id="{B9966CAD-90E7-4B36-9D35-A40EC32F3DC7}"/>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22">
                <a:extLst>
                  <a:ext uri="{FF2B5EF4-FFF2-40B4-BE49-F238E27FC236}">
                    <a16:creationId xmlns:a16="http://schemas.microsoft.com/office/drawing/2014/main" id="{E7903620-2DEB-4027-9C11-0E9F72A992A2}"/>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23">
                <a:extLst>
                  <a:ext uri="{FF2B5EF4-FFF2-40B4-BE49-F238E27FC236}">
                    <a16:creationId xmlns:a16="http://schemas.microsoft.com/office/drawing/2014/main" id="{93C8FE0D-CF33-4EAA-8644-47DDF6411480}"/>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2" name="Freeform 24">
                <a:extLst>
                  <a:ext uri="{FF2B5EF4-FFF2-40B4-BE49-F238E27FC236}">
                    <a16:creationId xmlns:a16="http://schemas.microsoft.com/office/drawing/2014/main" id="{FB71C7E0-3CBB-40A7-8632-A6AA4ACAACE9}"/>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73" name="Freeform 25">
                <a:extLst>
                  <a:ext uri="{FF2B5EF4-FFF2-40B4-BE49-F238E27FC236}">
                    <a16:creationId xmlns:a16="http://schemas.microsoft.com/office/drawing/2014/main" id="{27818496-B0FE-498B-BB5F-DABC530C562C}"/>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33" name="Group 632">
            <a:extLst>
              <a:ext uri="{FF2B5EF4-FFF2-40B4-BE49-F238E27FC236}">
                <a16:creationId xmlns:a16="http://schemas.microsoft.com/office/drawing/2014/main" id="{37BC8E17-252A-4E53-860D-CBEE6E0918B3}"/>
              </a:ext>
            </a:extLst>
          </p:cNvPr>
          <p:cNvGrpSpPr/>
          <p:nvPr/>
        </p:nvGrpSpPr>
        <p:grpSpPr>
          <a:xfrm>
            <a:off x="1771868" y="3888081"/>
            <a:ext cx="1094437" cy="957481"/>
            <a:chOff x="2166059" y="3185604"/>
            <a:chExt cx="1379007" cy="1206440"/>
          </a:xfrm>
        </p:grpSpPr>
        <p:grpSp>
          <p:nvGrpSpPr>
            <p:cNvPr id="344" name="platform">
              <a:extLst>
                <a:ext uri="{FF2B5EF4-FFF2-40B4-BE49-F238E27FC236}">
                  <a16:creationId xmlns:a16="http://schemas.microsoft.com/office/drawing/2014/main" id="{D472993B-2FCB-489E-9A74-A38BA1C8D0E8}"/>
                </a:ext>
              </a:extLst>
            </p:cNvPr>
            <p:cNvGrpSpPr/>
            <p:nvPr/>
          </p:nvGrpSpPr>
          <p:grpSpPr>
            <a:xfrm>
              <a:off x="2166059" y="3185604"/>
              <a:ext cx="1379007" cy="1206440"/>
              <a:chOff x="1548241" y="83982"/>
              <a:chExt cx="2718450" cy="2214581"/>
            </a:xfrm>
          </p:grpSpPr>
          <p:sp>
            <p:nvSpPr>
              <p:cNvPr id="345" name="Rectangle: Rounded Corners 344">
                <a:extLst>
                  <a:ext uri="{FF2B5EF4-FFF2-40B4-BE49-F238E27FC236}">
                    <a16:creationId xmlns:a16="http://schemas.microsoft.com/office/drawing/2014/main" id="{45832989-AEA5-466F-8605-5061E1C1AD32}"/>
                  </a:ext>
                </a:extLst>
              </p:cNvPr>
              <p:cNvSpPr/>
              <p:nvPr/>
            </p:nvSpPr>
            <p:spPr bwMode="auto">
              <a:xfrm rot="3435714">
                <a:off x="2035486" y="16588"/>
                <a:ext cx="1772993" cy="2262725"/>
              </a:xfrm>
              <a:prstGeom prst="roundRect">
                <a:avLst>
                  <a:gd name="adj" fmla="val 9132"/>
                </a:avLst>
              </a:prstGeom>
              <a:noFill/>
              <a:ln w="9525" cap="flat" cmpd="sng" algn="ctr">
                <a:solidFill>
                  <a:schemeClr val="bg2"/>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46" name="Rectangle: Rounded Corners 345">
                <a:extLst>
                  <a:ext uri="{FF2B5EF4-FFF2-40B4-BE49-F238E27FC236}">
                    <a16:creationId xmlns:a16="http://schemas.microsoft.com/office/drawing/2014/main" id="{987871CF-CAB2-4B67-88B0-72C026F53FF7}"/>
                  </a:ext>
                </a:extLst>
              </p:cNvPr>
              <p:cNvSpPr/>
              <p:nvPr/>
            </p:nvSpPr>
            <p:spPr bwMode="auto">
              <a:xfrm rot="3435714">
                <a:off x="2122882" y="128939"/>
                <a:ext cx="1588401" cy="2070771"/>
              </a:xfrm>
              <a:prstGeom prst="roundRect">
                <a:avLst>
                  <a:gd name="adj" fmla="val 9132"/>
                </a:avLst>
              </a:prstGeom>
              <a:solidFill>
                <a:schemeClr val="bg2"/>
              </a:solidFill>
              <a:ln w="9525" cap="flat" cmpd="sng" algn="ctr">
                <a:no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47" name="Rectangle: Rounded Corners 346">
                <a:extLst>
                  <a:ext uri="{FF2B5EF4-FFF2-40B4-BE49-F238E27FC236}">
                    <a16:creationId xmlns:a16="http://schemas.microsoft.com/office/drawing/2014/main" id="{FE4169C4-82C0-41CA-B8F4-D80D8F52D7BC}"/>
                  </a:ext>
                </a:extLst>
              </p:cNvPr>
              <p:cNvSpPr/>
              <p:nvPr/>
            </p:nvSpPr>
            <p:spPr bwMode="auto">
              <a:xfrm rot="3435714">
                <a:off x="1915534" y="-11799"/>
                <a:ext cx="1974068" cy="2387603"/>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48" name="Rectangle: Rounded Corners 347">
                <a:extLst>
                  <a:ext uri="{FF2B5EF4-FFF2-40B4-BE49-F238E27FC236}">
                    <a16:creationId xmlns:a16="http://schemas.microsoft.com/office/drawing/2014/main" id="{FF0B31A3-DD9D-40FE-BA9E-8737A70FA1C8}"/>
                  </a:ext>
                </a:extLst>
              </p:cNvPr>
              <p:cNvSpPr/>
              <p:nvPr/>
            </p:nvSpPr>
            <p:spPr bwMode="auto">
              <a:xfrm rot="3435714">
                <a:off x="1800175" y="-167952"/>
                <a:ext cx="2214581" cy="2718450"/>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grpSp>
        <p:sp>
          <p:nvSpPr>
            <p:cNvPr id="188" name="Freeform 172">
              <a:extLst>
                <a:ext uri="{FF2B5EF4-FFF2-40B4-BE49-F238E27FC236}">
                  <a16:creationId xmlns:a16="http://schemas.microsoft.com/office/drawing/2014/main" id="{D0A19EB8-B1C6-4F94-A25C-2E8C3E5F3005}"/>
                </a:ext>
              </a:extLst>
            </p:cNvPr>
            <p:cNvSpPr>
              <a:spLocks noEditPoints="1"/>
            </p:cNvSpPr>
            <p:nvPr/>
          </p:nvSpPr>
          <p:spPr bwMode="auto">
            <a:xfrm>
              <a:off x="2938149" y="3494465"/>
              <a:ext cx="219074" cy="204285"/>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scene3d>
              <a:camera prst="isometricRightUp"/>
              <a:lightRig rig="threePt" dir="t"/>
            </a:scene3d>
            <a:sp3d>
              <a:bevelT w="0" h="0"/>
              <a:bevelB w="6350" h="50800"/>
            </a:sp3d>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89" name="Freeform 172">
              <a:extLst>
                <a:ext uri="{FF2B5EF4-FFF2-40B4-BE49-F238E27FC236}">
                  <a16:creationId xmlns:a16="http://schemas.microsoft.com/office/drawing/2014/main" id="{9DC81842-2674-4F79-A34E-19059EBEB371}"/>
                </a:ext>
              </a:extLst>
            </p:cNvPr>
            <p:cNvSpPr>
              <a:spLocks noEditPoints="1"/>
            </p:cNvSpPr>
            <p:nvPr/>
          </p:nvSpPr>
          <p:spPr bwMode="auto">
            <a:xfrm>
              <a:off x="2996460" y="3445027"/>
              <a:ext cx="379615" cy="353988"/>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a:scene3d>
              <a:camera prst="isometricRightUp"/>
              <a:lightRig rig="threePt" dir="t"/>
            </a:scene3d>
            <a:sp3d>
              <a:bevelT w="0" h="0"/>
              <a:bevelB w="6350" h="63500"/>
            </a:sp3d>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90" name="Freeform 172">
              <a:extLst>
                <a:ext uri="{FF2B5EF4-FFF2-40B4-BE49-F238E27FC236}">
                  <a16:creationId xmlns:a16="http://schemas.microsoft.com/office/drawing/2014/main" id="{CCCE436E-F338-4FFE-8AE4-41296CBD9D64}"/>
                </a:ext>
              </a:extLst>
            </p:cNvPr>
            <p:cNvSpPr>
              <a:spLocks noEditPoints="1"/>
            </p:cNvSpPr>
            <p:nvPr/>
          </p:nvSpPr>
          <p:spPr bwMode="auto">
            <a:xfrm>
              <a:off x="2745958" y="3225548"/>
              <a:ext cx="313482" cy="29231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a:scene3d>
              <a:camera prst="isometricRightUp"/>
              <a:lightRig rig="threePt" dir="t"/>
            </a:scene3d>
            <a:sp3d>
              <a:bevelT w="0" h="0"/>
              <a:bevelB w="6350" h="63500"/>
            </a:sp3d>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191" name="Freeform 172">
              <a:extLst>
                <a:ext uri="{FF2B5EF4-FFF2-40B4-BE49-F238E27FC236}">
                  <a16:creationId xmlns:a16="http://schemas.microsoft.com/office/drawing/2014/main" id="{8CD16A1A-A138-4FEA-ABD6-8A33F10C2904}"/>
                </a:ext>
              </a:extLst>
            </p:cNvPr>
            <p:cNvSpPr>
              <a:spLocks noEditPoints="1"/>
            </p:cNvSpPr>
            <p:nvPr/>
          </p:nvSpPr>
          <p:spPr bwMode="auto">
            <a:xfrm>
              <a:off x="2959658" y="3277375"/>
              <a:ext cx="202313" cy="188656"/>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a:scene3d>
              <a:camera prst="isometricRightUp"/>
              <a:lightRig rig="threePt" dir="t"/>
            </a:scene3d>
            <a:sp3d>
              <a:bevelT w="0" h="0"/>
              <a:bevelB w="6350" h="63500"/>
            </a:sp3d>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5" name="Group 414">
              <a:extLst>
                <a:ext uri="{FF2B5EF4-FFF2-40B4-BE49-F238E27FC236}">
                  <a16:creationId xmlns:a16="http://schemas.microsoft.com/office/drawing/2014/main" id="{3F8019A7-0667-4930-9D3F-15FAF407DAB8}"/>
                </a:ext>
              </a:extLst>
            </p:cNvPr>
            <p:cNvGrpSpPr>
              <a:grpSpLocks noChangeAspect="1"/>
            </p:cNvGrpSpPr>
            <p:nvPr/>
          </p:nvGrpSpPr>
          <p:grpSpPr>
            <a:xfrm>
              <a:off x="2260986" y="3359522"/>
              <a:ext cx="447874" cy="427306"/>
              <a:chOff x="1758999" y="2734813"/>
              <a:chExt cx="677775" cy="646649"/>
            </a:xfrm>
          </p:grpSpPr>
          <p:sp>
            <p:nvSpPr>
              <p:cNvPr id="183" name="Oval 182">
                <a:extLst>
                  <a:ext uri="{FF2B5EF4-FFF2-40B4-BE49-F238E27FC236}">
                    <a16:creationId xmlns:a16="http://schemas.microsoft.com/office/drawing/2014/main" id="{CA41BAE7-3C12-43AA-B2EA-0F1255C04368}"/>
                  </a:ext>
                </a:extLst>
              </p:cNvPr>
              <p:cNvSpPr/>
              <p:nvPr/>
            </p:nvSpPr>
            <p:spPr bwMode="auto">
              <a:xfrm>
                <a:off x="1804608" y="2758834"/>
                <a:ext cx="568651" cy="568651"/>
              </a:xfrm>
              <a:prstGeom prst="ellipse">
                <a:avLst/>
              </a:prstGeom>
              <a:gradFill flip="none" rotWithShape="1">
                <a:gsLst>
                  <a:gs pos="0">
                    <a:srgbClr val="32AEE0"/>
                  </a:gs>
                  <a:gs pos="74000">
                    <a:srgbClr val="1589CC"/>
                  </a:gs>
                  <a:gs pos="83000">
                    <a:srgbClr val="0F81C8"/>
                  </a:gs>
                  <a:gs pos="100000">
                    <a:srgbClr val="0F7FC7"/>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Freeform 5">
                <a:extLst>
                  <a:ext uri="{FF2B5EF4-FFF2-40B4-BE49-F238E27FC236}">
                    <a16:creationId xmlns:a16="http://schemas.microsoft.com/office/drawing/2014/main" id="{1DB3850F-6387-4955-8D96-C711A31AB7F4}"/>
                  </a:ext>
                </a:extLst>
              </p:cNvPr>
              <p:cNvSpPr>
                <a:spLocks noEditPoints="1"/>
              </p:cNvSpPr>
              <p:nvPr/>
            </p:nvSpPr>
            <p:spPr bwMode="auto">
              <a:xfrm>
                <a:off x="2074913" y="2794086"/>
                <a:ext cx="28575" cy="19050"/>
              </a:xfrm>
              <a:custGeom>
                <a:avLst/>
                <a:gdLst>
                  <a:gd name="T0" fmla="*/ 21 w 41"/>
                  <a:gd name="T1" fmla="*/ 7 h 28"/>
                  <a:gd name="T2" fmla="*/ 21 w 41"/>
                  <a:gd name="T3" fmla="*/ 7 h 28"/>
                  <a:gd name="T4" fmla="*/ 7 w 41"/>
                  <a:gd name="T5" fmla="*/ 14 h 28"/>
                  <a:gd name="T6" fmla="*/ 21 w 41"/>
                  <a:gd name="T7" fmla="*/ 21 h 28"/>
                  <a:gd name="T8" fmla="*/ 35 w 41"/>
                  <a:gd name="T9" fmla="*/ 14 h 28"/>
                  <a:gd name="T10" fmla="*/ 21 w 41"/>
                  <a:gd name="T11" fmla="*/ 7 h 28"/>
                  <a:gd name="T12" fmla="*/ 21 w 41"/>
                  <a:gd name="T13" fmla="*/ 28 h 28"/>
                  <a:gd name="T14" fmla="*/ 21 w 41"/>
                  <a:gd name="T15" fmla="*/ 28 h 28"/>
                  <a:gd name="T16" fmla="*/ 0 w 41"/>
                  <a:gd name="T17" fmla="*/ 14 h 28"/>
                  <a:gd name="T18" fmla="*/ 21 w 41"/>
                  <a:gd name="T19" fmla="*/ 0 h 28"/>
                  <a:gd name="T20" fmla="*/ 41 w 41"/>
                  <a:gd name="T21" fmla="*/ 14 h 28"/>
                  <a:gd name="T22" fmla="*/ 21 w 41"/>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21" y="7"/>
                    </a:moveTo>
                    <a:lnTo>
                      <a:pt x="21" y="7"/>
                    </a:lnTo>
                    <a:cubicBezTo>
                      <a:pt x="13" y="7"/>
                      <a:pt x="7" y="11"/>
                      <a:pt x="7" y="14"/>
                    </a:cubicBezTo>
                    <a:cubicBezTo>
                      <a:pt x="7" y="17"/>
                      <a:pt x="13" y="21"/>
                      <a:pt x="21" y="21"/>
                    </a:cubicBezTo>
                    <a:cubicBezTo>
                      <a:pt x="29" y="21"/>
                      <a:pt x="35" y="17"/>
                      <a:pt x="35" y="14"/>
                    </a:cubicBezTo>
                    <a:cubicBezTo>
                      <a:pt x="35" y="11"/>
                      <a:pt x="29" y="7"/>
                      <a:pt x="21" y="7"/>
                    </a:cubicBezTo>
                    <a:close/>
                    <a:moveTo>
                      <a:pt x="21" y="28"/>
                    </a:moveTo>
                    <a:lnTo>
                      <a:pt x="21" y="28"/>
                    </a:lnTo>
                    <a:cubicBezTo>
                      <a:pt x="9" y="28"/>
                      <a:pt x="0" y="22"/>
                      <a:pt x="0" y="14"/>
                    </a:cubicBezTo>
                    <a:cubicBezTo>
                      <a:pt x="0" y="6"/>
                      <a:pt x="9" y="0"/>
                      <a:pt x="21" y="0"/>
                    </a:cubicBezTo>
                    <a:cubicBezTo>
                      <a:pt x="32" y="0"/>
                      <a:pt x="41" y="6"/>
                      <a:pt x="41" y="14"/>
                    </a:cubicBezTo>
                    <a:cubicBezTo>
                      <a:pt x="41" y="22"/>
                      <a:pt x="32" y="28"/>
                      <a:pt x="21" y="28"/>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83" name="Freeform 7">
                <a:extLst>
                  <a:ext uri="{FF2B5EF4-FFF2-40B4-BE49-F238E27FC236}">
                    <a16:creationId xmlns:a16="http://schemas.microsoft.com/office/drawing/2014/main" id="{38C55DF1-D895-44B1-9C33-A11093C68E54}"/>
                  </a:ext>
                </a:extLst>
              </p:cNvPr>
              <p:cNvSpPr>
                <a:spLocks noEditPoints="1"/>
              </p:cNvSpPr>
              <p:nvPr/>
            </p:nvSpPr>
            <p:spPr bwMode="auto">
              <a:xfrm>
                <a:off x="2001888" y="2759161"/>
                <a:ext cx="174625" cy="112713"/>
              </a:xfrm>
              <a:custGeom>
                <a:avLst/>
                <a:gdLst>
                  <a:gd name="T0" fmla="*/ 128 w 255"/>
                  <a:gd name="T1" fmla="*/ 7 h 164"/>
                  <a:gd name="T2" fmla="*/ 128 w 255"/>
                  <a:gd name="T3" fmla="*/ 7 h 164"/>
                  <a:gd name="T4" fmla="*/ 7 w 255"/>
                  <a:gd name="T5" fmla="*/ 82 h 164"/>
                  <a:gd name="T6" fmla="*/ 128 w 255"/>
                  <a:gd name="T7" fmla="*/ 157 h 164"/>
                  <a:gd name="T8" fmla="*/ 248 w 255"/>
                  <a:gd name="T9" fmla="*/ 82 h 164"/>
                  <a:gd name="T10" fmla="*/ 128 w 255"/>
                  <a:gd name="T11" fmla="*/ 7 h 164"/>
                  <a:gd name="T12" fmla="*/ 128 w 255"/>
                  <a:gd name="T13" fmla="*/ 164 h 164"/>
                  <a:gd name="T14" fmla="*/ 128 w 255"/>
                  <a:gd name="T15" fmla="*/ 164 h 164"/>
                  <a:gd name="T16" fmla="*/ 0 w 255"/>
                  <a:gd name="T17" fmla="*/ 82 h 164"/>
                  <a:gd name="T18" fmla="*/ 128 w 255"/>
                  <a:gd name="T19" fmla="*/ 0 h 164"/>
                  <a:gd name="T20" fmla="*/ 255 w 255"/>
                  <a:gd name="T21" fmla="*/ 82 h 164"/>
                  <a:gd name="T22" fmla="*/ 128 w 255"/>
                  <a:gd name="T2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5" h="164">
                    <a:moveTo>
                      <a:pt x="128" y="7"/>
                    </a:moveTo>
                    <a:lnTo>
                      <a:pt x="128" y="7"/>
                    </a:lnTo>
                    <a:cubicBezTo>
                      <a:pt x="61" y="7"/>
                      <a:pt x="7" y="41"/>
                      <a:pt x="7" y="82"/>
                    </a:cubicBezTo>
                    <a:cubicBezTo>
                      <a:pt x="7" y="124"/>
                      <a:pt x="61" y="157"/>
                      <a:pt x="128" y="157"/>
                    </a:cubicBezTo>
                    <a:cubicBezTo>
                      <a:pt x="194" y="157"/>
                      <a:pt x="248" y="124"/>
                      <a:pt x="248" y="82"/>
                    </a:cubicBezTo>
                    <a:cubicBezTo>
                      <a:pt x="248" y="41"/>
                      <a:pt x="194" y="7"/>
                      <a:pt x="128" y="7"/>
                    </a:cubicBezTo>
                    <a:close/>
                    <a:moveTo>
                      <a:pt x="128" y="164"/>
                    </a:moveTo>
                    <a:lnTo>
                      <a:pt x="128" y="164"/>
                    </a:lnTo>
                    <a:cubicBezTo>
                      <a:pt x="57" y="164"/>
                      <a:pt x="0" y="127"/>
                      <a:pt x="0" y="82"/>
                    </a:cubicBezTo>
                    <a:cubicBezTo>
                      <a:pt x="0" y="37"/>
                      <a:pt x="57" y="0"/>
                      <a:pt x="128" y="0"/>
                    </a:cubicBezTo>
                    <a:cubicBezTo>
                      <a:pt x="198" y="0"/>
                      <a:pt x="255" y="37"/>
                      <a:pt x="255" y="82"/>
                    </a:cubicBezTo>
                    <a:cubicBezTo>
                      <a:pt x="255" y="127"/>
                      <a:pt x="198" y="164"/>
                      <a:pt x="128" y="164"/>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84" name="Freeform 8">
                <a:extLst>
                  <a:ext uri="{FF2B5EF4-FFF2-40B4-BE49-F238E27FC236}">
                    <a16:creationId xmlns:a16="http://schemas.microsoft.com/office/drawing/2014/main" id="{67893427-0FF1-47E5-8C08-9B80DA04A5BE}"/>
                  </a:ext>
                </a:extLst>
              </p:cNvPr>
              <p:cNvSpPr>
                <a:spLocks noEditPoints="1"/>
              </p:cNvSpPr>
              <p:nvPr/>
            </p:nvSpPr>
            <p:spPr bwMode="auto">
              <a:xfrm>
                <a:off x="1848285" y="2741040"/>
                <a:ext cx="487534" cy="327782"/>
              </a:xfrm>
              <a:custGeom>
                <a:avLst/>
                <a:gdLst>
                  <a:gd name="T0" fmla="*/ 334 w 668"/>
                  <a:gd name="T1" fmla="*/ 5 h 425"/>
                  <a:gd name="T2" fmla="*/ 334 w 668"/>
                  <a:gd name="T3" fmla="*/ 5 h 425"/>
                  <a:gd name="T4" fmla="*/ 6 w 668"/>
                  <a:gd name="T5" fmla="*/ 212 h 425"/>
                  <a:gd name="T6" fmla="*/ 334 w 668"/>
                  <a:gd name="T7" fmla="*/ 418 h 425"/>
                  <a:gd name="T8" fmla="*/ 661 w 668"/>
                  <a:gd name="T9" fmla="*/ 212 h 425"/>
                  <a:gd name="T10" fmla="*/ 334 w 668"/>
                  <a:gd name="T11" fmla="*/ 5 h 425"/>
                  <a:gd name="T12" fmla="*/ 334 w 668"/>
                  <a:gd name="T13" fmla="*/ 425 h 425"/>
                  <a:gd name="T14" fmla="*/ 334 w 668"/>
                  <a:gd name="T15" fmla="*/ 425 h 425"/>
                  <a:gd name="T16" fmla="*/ 0 w 668"/>
                  <a:gd name="T17" fmla="*/ 212 h 425"/>
                  <a:gd name="T18" fmla="*/ 334 w 668"/>
                  <a:gd name="T19" fmla="*/ 0 h 425"/>
                  <a:gd name="T20" fmla="*/ 668 w 668"/>
                  <a:gd name="T21" fmla="*/ 212 h 425"/>
                  <a:gd name="T22" fmla="*/ 334 w 668"/>
                  <a:gd name="T2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8" h="425">
                    <a:moveTo>
                      <a:pt x="334" y="5"/>
                    </a:moveTo>
                    <a:lnTo>
                      <a:pt x="334" y="5"/>
                    </a:lnTo>
                    <a:cubicBezTo>
                      <a:pt x="153" y="5"/>
                      <a:pt x="6" y="98"/>
                      <a:pt x="6" y="212"/>
                    </a:cubicBezTo>
                    <a:cubicBezTo>
                      <a:pt x="6" y="325"/>
                      <a:pt x="153" y="418"/>
                      <a:pt x="334" y="418"/>
                    </a:cubicBezTo>
                    <a:cubicBezTo>
                      <a:pt x="514" y="418"/>
                      <a:pt x="661" y="325"/>
                      <a:pt x="661" y="212"/>
                    </a:cubicBezTo>
                    <a:cubicBezTo>
                      <a:pt x="661" y="98"/>
                      <a:pt x="514" y="5"/>
                      <a:pt x="334" y="5"/>
                    </a:cubicBezTo>
                    <a:close/>
                    <a:moveTo>
                      <a:pt x="334" y="425"/>
                    </a:moveTo>
                    <a:lnTo>
                      <a:pt x="334" y="425"/>
                    </a:lnTo>
                    <a:cubicBezTo>
                      <a:pt x="150" y="425"/>
                      <a:pt x="0" y="329"/>
                      <a:pt x="0" y="212"/>
                    </a:cubicBezTo>
                    <a:cubicBezTo>
                      <a:pt x="0" y="94"/>
                      <a:pt x="150" y="0"/>
                      <a:pt x="334" y="0"/>
                    </a:cubicBezTo>
                    <a:cubicBezTo>
                      <a:pt x="518" y="0"/>
                      <a:pt x="668" y="94"/>
                      <a:pt x="668" y="212"/>
                    </a:cubicBezTo>
                    <a:cubicBezTo>
                      <a:pt x="668" y="329"/>
                      <a:pt x="518" y="425"/>
                      <a:pt x="334" y="425"/>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85" name="Freeform 9">
                <a:extLst>
                  <a:ext uri="{FF2B5EF4-FFF2-40B4-BE49-F238E27FC236}">
                    <a16:creationId xmlns:a16="http://schemas.microsoft.com/office/drawing/2014/main" id="{C5F974D6-C0A9-4776-A817-82D638E298A9}"/>
                  </a:ext>
                </a:extLst>
              </p:cNvPr>
              <p:cNvSpPr>
                <a:spLocks noEditPoints="1"/>
              </p:cNvSpPr>
              <p:nvPr/>
            </p:nvSpPr>
            <p:spPr bwMode="auto">
              <a:xfrm>
                <a:off x="1771242" y="2734813"/>
                <a:ext cx="638157" cy="548805"/>
              </a:xfrm>
              <a:custGeom>
                <a:avLst/>
                <a:gdLst>
                  <a:gd name="T0" fmla="*/ 412 w 824"/>
                  <a:gd name="T1" fmla="*/ 5 h 544"/>
                  <a:gd name="T2" fmla="*/ 412 w 824"/>
                  <a:gd name="T3" fmla="*/ 5 h 544"/>
                  <a:gd name="T4" fmla="*/ 7 w 824"/>
                  <a:gd name="T5" fmla="*/ 271 h 544"/>
                  <a:gd name="T6" fmla="*/ 412 w 824"/>
                  <a:gd name="T7" fmla="*/ 538 h 544"/>
                  <a:gd name="T8" fmla="*/ 817 w 824"/>
                  <a:gd name="T9" fmla="*/ 271 h 544"/>
                  <a:gd name="T10" fmla="*/ 412 w 824"/>
                  <a:gd name="T11" fmla="*/ 5 h 544"/>
                  <a:gd name="T12" fmla="*/ 412 w 824"/>
                  <a:gd name="T13" fmla="*/ 544 h 544"/>
                  <a:gd name="T14" fmla="*/ 412 w 824"/>
                  <a:gd name="T15" fmla="*/ 544 h 544"/>
                  <a:gd name="T16" fmla="*/ 0 w 824"/>
                  <a:gd name="T17" fmla="*/ 271 h 544"/>
                  <a:gd name="T18" fmla="*/ 412 w 824"/>
                  <a:gd name="T19" fmla="*/ 0 h 544"/>
                  <a:gd name="T20" fmla="*/ 824 w 824"/>
                  <a:gd name="T21" fmla="*/ 271 h 544"/>
                  <a:gd name="T22" fmla="*/ 412 w 824"/>
                  <a:gd name="T23"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4" h="544">
                    <a:moveTo>
                      <a:pt x="412" y="5"/>
                    </a:moveTo>
                    <a:lnTo>
                      <a:pt x="412" y="5"/>
                    </a:lnTo>
                    <a:cubicBezTo>
                      <a:pt x="194" y="5"/>
                      <a:pt x="7" y="152"/>
                      <a:pt x="7" y="271"/>
                    </a:cubicBezTo>
                    <a:cubicBezTo>
                      <a:pt x="7" y="418"/>
                      <a:pt x="189" y="538"/>
                      <a:pt x="412" y="538"/>
                    </a:cubicBezTo>
                    <a:cubicBezTo>
                      <a:pt x="635" y="538"/>
                      <a:pt x="817" y="418"/>
                      <a:pt x="817" y="271"/>
                    </a:cubicBezTo>
                    <a:cubicBezTo>
                      <a:pt x="817" y="167"/>
                      <a:pt x="643" y="5"/>
                      <a:pt x="412" y="5"/>
                    </a:cubicBezTo>
                    <a:close/>
                    <a:moveTo>
                      <a:pt x="412" y="544"/>
                    </a:moveTo>
                    <a:lnTo>
                      <a:pt x="412" y="544"/>
                    </a:lnTo>
                    <a:cubicBezTo>
                      <a:pt x="185" y="544"/>
                      <a:pt x="0" y="422"/>
                      <a:pt x="0" y="271"/>
                    </a:cubicBezTo>
                    <a:cubicBezTo>
                      <a:pt x="0" y="149"/>
                      <a:pt x="190" y="0"/>
                      <a:pt x="412" y="0"/>
                    </a:cubicBezTo>
                    <a:cubicBezTo>
                      <a:pt x="630" y="0"/>
                      <a:pt x="824" y="151"/>
                      <a:pt x="824" y="271"/>
                    </a:cubicBezTo>
                    <a:cubicBezTo>
                      <a:pt x="824" y="422"/>
                      <a:pt x="639" y="544"/>
                      <a:pt x="412" y="544"/>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89" name="Freeform 13">
                <a:extLst>
                  <a:ext uri="{FF2B5EF4-FFF2-40B4-BE49-F238E27FC236}">
                    <a16:creationId xmlns:a16="http://schemas.microsoft.com/office/drawing/2014/main" id="{206E27D1-F3FE-4216-8FD6-1BD7F7E6F2F4}"/>
                  </a:ext>
                </a:extLst>
              </p:cNvPr>
              <p:cNvSpPr>
                <a:spLocks noEditPoints="1"/>
              </p:cNvSpPr>
              <p:nvPr/>
            </p:nvSpPr>
            <p:spPr bwMode="auto">
              <a:xfrm>
                <a:off x="1758999" y="2735349"/>
                <a:ext cx="677775" cy="646113"/>
              </a:xfrm>
              <a:custGeom>
                <a:avLst/>
                <a:gdLst>
                  <a:gd name="T0" fmla="*/ 479 w 970"/>
                  <a:gd name="T1" fmla="*/ 5 h 941"/>
                  <a:gd name="T2" fmla="*/ 479 w 970"/>
                  <a:gd name="T3" fmla="*/ 5 h 941"/>
                  <a:gd name="T4" fmla="*/ 6 w 970"/>
                  <a:gd name="T5" fmla="*/ 549 h 941"/>
                  <a:gd name="T6" fmla="*/ 479 w 970"/>
                  <a:gd name="T7" fmla="*/ 935 h 941"/>
                  <a:gd name="T8" fmla="*/ 957 w 970"/>
                  <a:gd name="T9" fmla="*/ 534 h 941"/>
                  <a:gd name="T10" fmla="*/ 808 w 970"/>
                  <a:gd name="T11" fmla="*/ 155 h 941"/>
                  <a:gd name="T12" fmla="*/ 479 w 970"/>
                  <a:gd name="T13" fmla="*/ 5 h 941"/>
                  <a:gd name="T14" fmla="*/ 479 w 970"/>
                  <a:gd name="T15" fmla="*/ 941 h 941"/>
                  <a:gd name="T16" fmla="*/ 479 w 970"/>
                  <a:gd name="T17" fmla="*/ 941 h 941"/>
                  <a:gd name="T18" fmla="*/ 139 w 970"/>
                  <a:gd name="T19" fmla="*/ 792 h 941"/>
                  <a:gd name="T20" fmla="*/ 0 w 970"/>
                  <a:gd name="T21" fmla="*/ 549 h 941"/>
                  <a:gd name="T22" fmla="*/ 479 w 970"/>
                  <a:gd name="T23" fmla="*/ 0 h 941"/>
                  <a:gd name="T24" fmla="*/ 813 w 970"/>
                  <a:gd name="T25" fmla="*/ 150 h 941"/>
                  <a:gd name="T26" fmla="*/ 963 w 970"/>
                  <a:gd name="T27" fmla="*/ 534 h 941"/>
                  <a:gd name="T28" fmla="*/ 809 w 970"/>
                  <a:gd name="T29" fmla="*/ 818 h 941"/>
                  <a:gd name="T30" fmla="*/ 479 w 970"/>
                  <a:gd name="T31"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941">
                    <a:moveTo>
                      <a:pt x="479" y="5"/>
                    </a:moveTo>
                    <a:lnTo>
                      <a:pt x="479" y="5"/>
                    </a:lnTo>
                    <a:cubicBezTo>
                      <a:pt x="201" y="5"/>
                      <a:pt x="6" y="229"/>
                      <a:pt x="6" y="549"/>
                    </a:cubicBezTo>
                    <a:cubicBezTo>
                      <a:pt x="6" y="676"/>
                      <a:pt x="225" y="935"/>
                      <a:pt x="479" y="935"/>
                    </a:cubicBezTo>
                    <a:cubicBezTo>
                      <a:pt x="719" y="935"/>
                      <a:pt x="947" y="744"/>
                      <a:pt x="957" y="534"/>
                    </a:cubicBezTo>
                    <a:cubicBezTo>
                      <a:pt x="963" y="401"/>
                      <a:pt x="907" y="259"/>
                      <a:pt x="808" y="155"/>
                    </a:cubicBezTo>
                    <a:cubicBezTo>
                      <a:pt x="716" y="58"/>
                      <a:pt x="599" y="5"/>
                      <a:pt x="479" y="5"/>
                    </a:cubicBezTo>
                    <a:close/>
                    <a:moveTo>
                      <a:pt x="479" y="941"/>
                    </a:moveTo>
                    <a:lnTo>
                      <a:pt x="479" y="941"/>
                    </a:lnTo>
                    <a:cubicBezTo>
                      <a:pt x="320" y="941"/>
                      <a:pt x="198" y="848"/>
                      <a:pt x="139" y="792"/>
                    </a:cubicBezTo>
                    <a:cubicBezTo>
                      <a:pt x="56" y="712"/>
                      <a:pt x="0" y="614"/>
                      <a:pt x="0" y="549"/>
                    </a:cubicBezTo>
                    <a:cubicBezTo>
                      <a:pt x="0" y="225"/>
                      <a:pt x="197" y="0"/>
                      <a:pt x="479" y="0"/>
                    </a:cubicBezTo>
                    <a:cubicBezTo>
                      <a:pt x="601" y="0"/>
                      <a:pt x="720" y="52"/>
                      <a:pt x="813" y="150"/>
                    </a:cubicBezTo>
                    <a:cubicBezTo>
                      <a:pt x="914" y="256"/>
                      <a:pt x="970" y="399"/>
                      <a:pt x="963" y="534"/>
                    </a:cubicBezTo>
                    <a:cubicBezTo>
                      <a:pt x="958" y="636"/>
                      <a:pt x="902" y="740"/>
                      <a:pt x="809" y="818"/>
                    </a:cubicBezTo>
                    <a:cubicBezTo>
                      <a:pt x="716" y="897"/>
                      <a:pt x="596" y="941"/>
                      <a:pt x="479" y="941"/>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91" name="Freeform 15">
                <a:extLst>
                  <a:ext uri="{FF2B5EF4-FFF2-40B4-BE49-F238E27FC236}">
                    <a16:creationId xmlns:a16="http://schemas.microsoft.com/office/drawing/2014/main" id="{33719D1C-AFB4-4EBA-9CD0-EDB5C5F5C57C}"/>
                  </a:ext>
                </a:extLst>
              </p:cNvPr>
              <p:cNvSpPr>
                <a:spLocks/>
              </p:cNvSpPr>
              <p:nvPr/>
            </p:nvSpPr>
            <p:spPr bwMode="auto">
              <a:xfrm>
                <a:off x="2092835" y="2747434"/>
                <a:ext cx="85265" cy="51415"/>
              </a:xfrm>
              <a:custGeom>
                <a:avLst/>
                <a:gdLst>
                  <a:gd name="T0" fmla="*/ 4 w 125"/>
                  <a:gd name="T1" fmla="*/ 88 h 88"/>
                  <a:gd name="T2" fmla="*/ 4 w 125"/>
                  <a:gd name="T3" fmla="*/ 88 h 88"/>
                  <a:gd name="T4" fmla="*/ 2 w 125"/>
                  <a:gd name="T5" fmla="*/ 88 h 88"/>
                  <a:gd name="T6" fmla="*/ 0 w 125"/>
                  <a:gd name="T7" fmla="*/ 84 h 88"/>
                  <a:gd name="T8" fmla="*/ 63 w 125"/>
                  <a:gd name="T9" fmla="*/ 0 h 88"/>
                  <a:gd name="T10" fmla="*/ 68 w 125"/>
                  <a:gd name="T11" fmla="*/ 5 h 88"/>
                  <a:gd name="T12" fmla="*/ 11 w 125"/>
                  <a:gd name="T13" fmla="*/ 74 h 88"/>
                  <a:gd name="T14" fmla="*/ 124 w 125"/>
                  <a:gd name="T15" fmla="*/ 13 h 88"/>
                  <a:gd name="T16" fmla="*/ 125 w 125"/>
                  <a:gd name="T17" fmla="*/ 19 h 88"/>
                  <a:gd name="T18" fmla="*/ 6 w 125"/>
                  <a:gd name="T19" fmla="*/ 87 h 88"/>
                  <a:gd name="T20" fmla="*/ 4 w 125"/>
                  <a:gd name="T21" fmla="*/ 88 h 88"/>
                  <a:gd name="connsiteX0" fmla="*/ 320 w 10000"/>
                  <a:gd name="connsiteY0" fmla="*/ 10000 h 10000"/>
                  <a:gd name="connsiteX1" fmla="*/ 320 w 10000"/>
                  <a:gd name="connsiteY1" fmla="*/ 10000 h 10000"/>
                  <a:gd name="connsiteX2" fmla="*/ 160 w 10000"/>
                  <a:gd name="connsiteY2" fmla="*/ 10000 h 10000"/>
                  <a:gd name="connsiteX3" fmla="*/ 0 w 10000"/>
                  <a:gd name="connsiteY3" fmla="*/ 9545 h 10000"/>
                  <a:gd name="connsiteX4" fmla="*/ 5040 w 10000"/>
                  <a:gd name="connsiteY4" fmla="*/ 0 h 10000"/>
                  <a:gd name="connsiteX5" fmla="*/ 880 w 10000"/>
                  <a:gd name="connsiteY5" fmla="*/ 8409 h 10000"/>
                  <a:gd name="connsiteX6" fmla="*/ 9920 w 10000"/>
                  <a:gd name="connsiteY6" fmla="*/ 1477 h 10000"/>
                  <a:gd name="connsiteX7" fmla="*/ 10000 w 10000"/>
                  <a:gd name="connsiteY7" fmla="*/ 2159 h 10000"/>
                  <a:gd name="connsiteX8" fmla="*/ 480 w 10000"/>
                  <a:gd name="connsiteY8" fmla="*/ 9886 h 10000"/>
                  <a:gd name="connsiteX9" fmla="*/ 320 w 10000"/>
                  <a:gd name="connsiteY9" fmla="*/ 10000 h 10000"/>
                  <a:gd name="connsiteX0" fmla="*/ 454 w 10134"/>
                  <a:gd name="connsiteY0" fmla="*/ 8523 h 8523"/>
                  <a:gd name="connsiteX1" fmla="*/ 454 w 10134"/>
                  <a:gd name="connsiteY1" fmla="*/ 8523 h 8523"/>
                  <a:gd name="connsiteX2" fmla="*/ 294 w 10134"/>
                  <a:gd name="connsiteY2" fmla="*/ 8523 h 8523"/>
                  <a:gd name="connsiteX3" fmla="*/ 134 w 10134"/>
                  <a:gd name="connsiteY3" fmla="*/ 8068 h 8523"/>
                  <a:gd name="connsiteX4" fmla="*/ 1014 w 10134"/>
                  <a:gd name="connsiteY4" fmla="*/ 6932 h 8523"/>
                  <a:gd name="connsiteX5" fmla="*/ 10054 w 10134"/>
                  <a:gd name="connsiteY5" fmla="*/ 0 h 8523"/>
                  <a:gd name="connsiteX6" fmla="*/ 10134 w 10134"/>
                  <a:gd name="connsiteY6" fmla="*/ 682 h 8523"/>
                  <a:gd name="connsiteX7" fmla="*/ 614 w 10134"/>
                  <a:gd name="connsiteY7" fmla="*/ 8409 h 8523"/>
                  <a:gd name="connsiteX8" fmla="*/ 454 w 10134"/>
                  <a:gd name="connsiteY8" fmla="*/ 8523 h 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 h="8523">
                    <a:moveTo>
                      <a:pt x="454" y="8523"/>
                    </a:moveTo>
                    <a:lnTo>
                      <a:pt x="454" y="8523"/>
                    </a:lnTo>
                    <a:lnTo>
                      <a:pt x="294" y="8523"/>
                    </a:lnTo>
                    <a:cubicBezTo>
                      <a:pt x="214" y="8409"/>
                      <a:pt x="134" y="8296"/>
                      <a:pt x="134" y="8068"/>
                    </a:cubicBezTo>
                    <a:cubicBezTo>
                      <a:pt x="254" y="7803"/>
                      <a:pt x="-639" y="8277"/>
                      <a:pt x="1014" y="6932"/>
                    </a:cubicBezTo>
                    <a:cubicBezTo>
                      <a:pt x="2454" y="5000"/>
                      <a:pt x="6134" y="1023"/>
                      <a:pt x="10054" y="0"/>
                    </a:cubicBezTo>
                    <a:cubicBezTo>
                      <a:pt x="10081" y="227"/>
                      <a:pt x="10107" y="455"/>
                      <a:pt x="10134" y="682"/>
                    </a:cubicBezTo>
                    <a:cubicBezTo>
                      <a:pt x="5254" y="2046"/>
                      <a:pt x="614" y="8296"/>
                      <a:pt x="614" y="8409"/>
                    </a:cubicBezTo>
                    <a:cubicBezTo>
                      <a:pt x="534" y="8523"/>
                      <a:pt x="454" y="8523"/>
                      <a:pt x="454" y="8523"/>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95" name="Freeform 19">
                <a:extLst>
                  <a:ext uri="{FF2B5EF4-FFF2-40B4-BE49-F238E27FC236}">
                    <a16:creationId xmlns:a16="http://schemas.microsoft.com/office/drawing/2014/main" id="{9441035D-9D61-4F41-8FB4-FF9B9CEAA619}"/>
                  </a:ext>
                </a:extLst>
              </p:cNvPr>
              <p:cNvSpPr>
                <a:spLocks/>
              </p:cNvSpPr>
              <p:nvPr/>
            </p:nvSpPr>
            <p:spPr bwMode="auto">
              <a:xfrm>
                <a:off x="2094180" y="2804621"/>
                <a:ext cx="219251" cy="522864"/>
              </a:xfrm>
              <a:custGeom>
                <a:avLst/>
                <a:gdLst>
                  <a:gd name="T0" fmla="*/ 269 w 455"/>
                  <a:gd name="T1" fmla="*/ 751 h 751"/>
                  <a:gd name="T2" fmla="*/ 269 w 455"/>
                  <a:gd name="T3" fmla="*/ 751 h 751"/>
                  <a:gd name="T4" fmla="*/ 268 w 455"/>
                  <a:gd name="T5" fmla="*/ 751 h 751"/>
                  <a:gd name="T6" fmla="*/ 266 w 455"/>
                  <a:gd name="T7" fmla="*/ 746 h 751"/>
                  <a:gd name="T8" fmla="*/ 209 w 455"/>
                  <a:gd name="T9" fmla="*/ 232 h 751"/>
                  <a:gd name="T10" fmla="*/ 2 w 455"/>
                  <a:gd name="T11" fmla="*/ 6 h 751"/>
                  <a:gd name="T12" fmla="*/ 1 w 455"/>
                  <a:gd name="T13" fmla="*/ 2 h 751"/>
                  <a:gd name="T14" fmla="*/ 5 w 455"/>
                  <a:gd name="T15" fmla="*/ 1 h 751"/>
                  <a:gd name="T16" fmla="*/ 249 w 455"/>
                  <a:gd name="T17" fmla="*/ 172 h 751"/>
                  <a:gd name="T18" fmla="*/ 368 w 455"/>
                  <a:gd name="T19" fmla="*/ 667 h 751"/>
                  <a:gd name="T20" fmla="*/ 364 w 455"/>
                  <a:gd name="T21" fmla="*/ 669 h 751"/>
                  <a:gd name="T22" fmla="*/ 362 w 455"/>
                  <a:gd name="T23" fmla="*/ 665 h 751"/>
                  <a:gd name="T24" fmla="*/ 245 w 455"/>
                  <a:gd name="T25" fmla="*/ 177 h 751"/>
                  <a:gd name="T26" fmla="*/ 28 w 455"/>
                  <a:gd name="T27" fmla="*/ 19 h 751"/>
                  <a:gd name="T28" fmla="*/ 215 w 455"/>
                  <a:gd name="T29" fmla="*/ 228 h 751"/>
                  <a:gd name="T30" fmla="*/ 272 w 455"/>
                  <a:gd name="T31" fmla="*/ 749 h 751"/>
                  <a:gd name="T32" fmla="*/ 269 w 455"/>
                  <a:gd name="T33" fmla="*/ 751 h 751"/>
                  <a:gd name="connsiteX0" fmla="*/ 5905 w 8795"/>
                  <a:gd name="connsiteY0" fmla="*/ 9993 h 9993"/>
                  <a:gd name="connsiteX1" fmla="*/ 5905 w 8795"/>
                  <a:gd name="connsiteY1" fmla="*/ 9993 h 9993"/>
                  <a:gd name="connsiteX2" fmla="*/ 5883 w 8795"/>
                  <a:gd name="connsiteY2" fmla="*/ 9993 h 9993"/>
                  <a:gd name="connsiteX3" fmla="*/ 5839 w 8795"/>
                  <a:gd name="connsiteY3" fmla="*/ 9926 h 9993"/>
                  <a:gd name="connsiteX4" fmla="*/ 4586 w 8795"/>
                  <a:gd name="connsiteY4" fmla="*/ 3082 h 9993"/>
                  <a:gd name="connsiteX5" fmla="*/ 37 w 8795"/>
                  <a:gd name="connsiteY5" fmla="*/ 73 h 9993"/>
                  <a:gd name="connsiteX6" fmla="*/ 15 w 8795"/>
                  <a:gd name="connsiteY6" fmla="*/ 20 h 9993"/>
                  <a:gd name="connsiteX7" fmla="*/ 103 w 8795"/>
                  <a:gd name="connsiteY7" fmla="*/ 6 h 9993"/>
                  <a:gd name="connsiteX8" fmla="*/ 5466 w 8795"/>
                  <a:gd name="connsiteY8" fmla="*/ 2283 h 9993"/>
                  <a:gd name="connsiteX9" fmla="*/ 8081 w 8795"/>
                  <a:gd name="connsiteY9" fmla="*/ 8874 h 9993"/>
                  <a:gd name="connsiteX10" fmla="*/ 7993 w 8795"/>
                  <a:gd name="connsiteY10" fmla="*/ 8901 h 9993"/>
                  <a:gd name="connsiteX11" fmla="*/ 5378 w 8795"/>
                  <a:gd name="connsiteY11" fmla="*/ 2350 h 9993"/>
                  <a:gd name="connsiteX12" fmla="*/ 608 w 8795"/>
                  <a:gd name="connsiteY12" fmla="*/ 246 h 9993"/>
                  <a:gd name="connsiteX13" fmla="*/ 4718 w 8795"/>
                  <a:gd name="connsiteY13" fmla="*/ 3029 h 9993"/>
                  <a:gd name="connsiteX14" fmla="*/ 5971 w 8795"/>
                  <a:gd name="connsiteY14" fmla="*/ 9966 h 9993"/>
                  <a:gd name="connsiteX15" fmla="*/ 5905 w 8795"/>
                  <a:gd name="connsiteY15" fmla="*/ 9993 h 9993"/>
                  <a:gd name="connsiteX0" fmla="*/ 6714 w 10000"/>
                  <a:gd name="connsiteY0" fmla="*/ 10000 h 10000"/>
                  <a:gd name="connsiteX1" fmla="*/ 6714 w 10000"/>
                  <a:gd name="connsiteY1" fmla="*/ 10000 h 10000"/>
                  <a:gd name="connsiteX2" fmla="*/ 6689 w 10000"/>
                  <a:gd name="connsiteY2" fmla="*/ 10000 h 10000"/>
                  <a:gd name="connsiteX3" fmla="*/ 6639 w 10000"/>
                  <a:gd name="connsiteY3" fmla="*/ 9933 h 10000"/>
                  <a:gd name="connsiteX4" fmla="*/ 5214 w 10000"/>
                  <a:gd name="connsiteY4" fmla="*/ 3084 h 10000"/>
                  <a:gd name="connsiteX5" fmla="*/ 42 w 10000"/>
                  <a:gd name="connsiteY5" fmla="*/ 73 h 10000"/>
                  <a:gd name="connsiteX6" fmla="*/ 17 w 10000"/>
                  <a:gd name="connsiteY6" fmla="*/ 20 h 10000"/>
                  <a:gd name="connsiteX7" fmla="*/ 117 w 10000"/>
                  <a:gd name="connsiteY7" fmla="*/ 6 h 10000"/>
                  <a:gd name="connsiteX8" fmla="*/ 6215 w 10000"/>
                  <a:gd name="connsiteY8" fmla="*/ 2285 h 10000"/>
                  <a:gd name="connsiteX9" fmla="*/ 9188 w 10000"/>
                  <a:gd name="connsiteY9" fmla="*/ 8880 h 10000"/>
                  <a:gd name="connsiteX10" fmla="*/ 6115 w 10000"/>
                  <a:gd name="connsiteY10" fmla="*/ 2352 h 10000"/>
                  <a:gd name="connsiteX11" fmla="*/ 691 w 10000"/>
                  <a:gd name="connsiteY11" fmla="*/ 246 h 10000"/>
                  <a:gd name="connsiteX12" fmla="*/ 5364 w 10000"/>
                  <a:gd name="connsiteY12" fmla="*/ 3031 h 10000"/>
                  <a:gd name="connsiteX13" fmla="*/ 6789 w 10000"/>
                  <a:gd name="connsiteY13" fmla="*/ 9973 h 10000"/>
                  <a:gd name="connsiteX14" fmla="*/ 6714 w 10000"/>
                  <a:gd name="connsiteY14" fmla="*/ 10000 h 10000"/>
                  <a:gd name="connsiteX0" fmla="*/ 6714 w 8053"/>
                  <a:gd name="connsiteY0" fmla="*/ 10000 h 10000"/>
                  <a:gd name="connsiteX1" fmla="*/ 6714 w 8053"/>
                  <a:gd name="connsiteY1" fmla="*/ 10000 h 10000"/>
                  <a:gd name="connsiteX2" fmla="*/ 6689 w 8053"/>
                  <a:gd name="connsiteY2" fmla="*/ 10000 h 10000"/>
                  <a:gd name="connsiteX3" fmla="*/ 6639 w 8053"/>
                  <a:gd name="connsiteY3" fmla="*/ 9933 h 10000"/>
                  <a:gd name="connsiteX4" fmla="*/ 5214 w 8053"/>
                  <a:gd name="connsiteY4" fmla="*/ 3084 h 10000"/>
                  <a:gd name="connsiteX5" fmla="*/ 42 w 8053"/>
                  <a:gd name="connsiteY5" fmla="*/ 73 h 10000"/>
                  <a:gd name="connsiteX6" fmla="*/ 17 w 8053"/>
                  <a:gd name="connsiteY6" fmla="*/ 20 h 10000"/>
                  <a:gd name="connsiteX7" fmla="*/ 117 w 8053"/>
                  <a:gd name="connsiteY7" fmla="*/ 6 h 10000"/>
                  <a:gd name="connsiteX8" fmla="*/ 6215 w 8053"/>
                  <a:gd name="connsiteY8" fmla="*/ 2285 h 10000"/>
                  <a:gd name="connsiteX9" fmla="*/ 6115 w 8053"/>
                  <a:gd name="connsiteY9" fmla="*/ 2352 h 10000"/>
                  <a:gd name="connsiteX10" fmla="*/ 691 w 8053"/>
                  <a:gd name="connsiteY10" fmla="*/ 246 h 10000"/>
                  <a:gd name="connsiteX11" fmla="*/ 5364 w 8053"/>
                  <a:gd name="connsiteY11" fmla="*/ 3031 h 10000"/>
                  <a:gd name="connsiteX12" fmla="*/ 6789 w 8053"/>
                  <a:gd name="connsiteY12" fmla="*/ 9973 h 10000"/>
                  <a:gd name="connsiteX13" fmla="*/ 6714 w 8053"/>
                  <a:gd name="connsiteY13" fmla="*/ 10000 h 10000"/>
                  <a:gd name="connsiteX0" fmla="*/ 8337 w 10000"/>
                  <a:gd name="connsiteY0" fmla="*/ 10000 h 10000"/>
                  <a:gd name="connsiteX1" fmla="*/ 8337 w 10000"/>
                  <a:gd name="connsiteY1" fmla="*/ 10000 h 10000"/>
                  <a:gd name="connsiteX2" fmla="*/ 8306 w 10000"/>
                  <a:gd name="connsiteY2" fmla="*/ 10000 h 10000"/>
                  <a:gd name="connsiteX3" fmla="*/ 8244 w 10000"/>
                  <a:gd name="connsiteY3" fmla="*/ 9933 h 10000"/>
                  <a:gd name="connsiteX4" fmla="*/ 6475 w 10000"/>
                  <a:gd name="connsiteY4" fmla="*/ 3084 h 10000"/>
                  <a:gd name="connsiteX5" fmla="*/ 52 w 10000"/>
                  <a:gd name="connsiteY5" fmla="*/ 73 h 10000"/>
                  <a:gd name="connsiteX6" fmla="*/ 21 w 10000"/>
                  <a:gd name="connsiteY6" fmla="*/ 20 h 10000"/>
                  <a:gd name="connsiteX7" fmla="*/ 145 w 10000"/>
                  <a:gd name="connsiteY7" fmla="*/ 6 h 10000"/>
                  <a:gd name="connsiteX8" fmla="*/ 7718 w 10000"/>
                  <a:gd name="connsiteY8" fmla="*/ 2285 h 10000"/>
                  <a:gd name="connsiteX9" fmla="*/ 858 w 10000"/>
                  <a:gd name="connsiteY9" fmla="*/ 246 h 10000"/>
                  <a:gd name="connsiteX10" fmla="*/ 6661 w 10000"/>
                  <a:gd name="connsiteY10" fmla="*/ 3031 h 10000"/>
                  <a:gd name="connsiteX11" fmla="*/ 8430 w 10000"/>
                  <a:gd name="connsiteY11" fmla="*/ 9973 h 10000"/>
                  <a:gd name="connsiteX12" fmla="*/ 8337 w 10000"/>
                  <a:gd name="connsiteY12" fmla="*/ 10000 h 10000"/>
                  <a:gd name="connsiteX0" fmla="*/ 8337 w 10000"/>
                  <a:gd name="connsiteY0" fmla="*/ 10049 h 10049"/>
                  <a:gd name="connsiteX1" fmla="*/ 8337 w 10000"/>
                  <a:gd name="connsiteY1" fmla="*/ 10049 h 10049"/>
                  <a:gd name="connsiteX2" fmla="*/ 8306 w 10000"/>
                  <a:gd name="connsiteY2" fmla="*/ 10049 h 10049"/>
                  <a:gd name="connsiteX3" fmla="*/ 8244 w 10000"/>
                  <a:gd name="connsiteY3" fmla="*/ 9982 h 10049"/>
                  <a:gd name="connsiteX4" fmla="*/ 6475 w 10000"/>
                  <a:gd name="connsiteY4" fmla="*/ 3133 h 10049"/>
                  <a:gd name="connsiteX5" fmla="*/ 52 w 10000"/>
                  <a:gd name="connsiteY5" fmla="*/ 122 h 10049"/>
                  <a:gd name="connsiteX6" fmla="*/ 21 w 10000"/>
                  <a:gd name="connsiteY6" fmla="*/ 69 h 10049"/>
                  <a:gd name="connsiteX7" fmla="*/ 145 w 10000"/>
                  <a:gd name="connsiteY7" fmla="*/ 55 h 10049"/>
                  <a:gd name="connsiteX8" fmla="*/ 858 w 10000"/>
                  <a:gd name="connsiteY8" fmla="*/ 295 h 10049"/>
                  <a:gd name="connsiteX9" fmla="*/ 6661 w 10000"/>
                  <a:gd name="connsiteY9" fmla="*/ 3080 h 10049"/>
                  <a:gd name="connsiteX10" fmla="*/ 8430 w 10000"/>
                  <a:gd name="connsiteY10" fmla="*/ 10022 h 10049"/>
                  <a:gd name="connsiteX11" fmla="*/ 8337 w 10000"/>
                  <a:gd name="connsiteY11" fmla="*/ 10049 h 1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49">
                    <a:moveTo>
                      <a:pt x="8337" y="10049"/>
                    </a:moveTo>
                    <a:lnTo>
                      <a:pt x="8337" y="10049"/>
                    </a:lnTo>
                    <a:lnTo>
                      <a:pt x="8306" y="10049"/>
                    </a:lnTo>
                    <a:cubicBezTo>
                      <a:pt x="8244" y="10036"/>
                      <a:pt x="8213" y="10009"/>
                      <a:pt x="8244" y="9982"/>
                    </a:cubicBezTo>
                    <a:cubicBezTo>
                      <a:pt x="11440" y="7331"/>
                      <a:pt x="9051" y="4785"/>
                      <a:pt x="6475" y="3133"/>
                    </a:cubicBezTo>
                    <a:cubicBezTo>
                      <a:pt x="3682" y="1321"/>
                      <a:pt x="83" y="135"/>
                      <a:pt x="52" y="122"/>
                    </a:cubicBezTo>
                    <a:cubicBezTo>
                      <a:pt x="-10" y="109"/>
                      <a:pt x="-10" y="82"/>
                      <a:pt x="21" y="69"/>
                    </a:cubicBezTo>
                    <a:cubicBezTo>
                      <a:pt x="52" y="55"/>
                      <a:pt x="83" y="42"/>
                      <a:pt x="145" y="55"/>
                    </a:cubicBezTo>
                    <a:cubicBezTo>
                      <a:pt x="284" y="93"/>
                      <a:pt x="-228" y="-209"/>
                      <a:pt x="858" y="295"/>
                    </a:cubicBezTo>
                    <a:cubicBezTo>
                      <a:pt x="2070" y="734"/>
                      <a:pt x="4583" y="1747"/>
                      <a:pt x="6661" y="3080"/>
                    </a:cubicBezTo>
                    <a:cubicBezTo>
                      <a:pt x="9267" y="4759"/>
                      <a:pt x="11689" y="7331"/>
                      <a:pt x="8430" y="10022"/>
                    </a:cubicBezTo>
                    <a:cubicBezTo>
                      <a:pt x="8430" y="10036"/>
                      <a:pt x="8368" y="10049"/>
                      <a:pt x="8337" y="1004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96" name="Freeform 20">
                <a:extLst>
                  <a:ext uri="{FF2B5EF4-FFF2-40B4-BE49-F238E27FC236}">
                    <a16:creationId xmlns:a16="http://schemas.microsoft.com/office/drawing/2014/main" id="{313C07BF-F08F-4FFB-AEDF-431D6A20AFA2}"/>
                  </a:ext>
                </a:extLst>
              </p:cNvPr>
              <p:cNvSpPr>
                <a:spLocks/>
              </p:cNvSpPr>
              <p:nvPr/>
            </p:nvSpPr>
            <p:spPr bwMode="auto">
              <a:xfrm>
                <a:off x="2005063" y="2745848"/>
                <a:ext cx="85661" cy="51414"/>
              </a:xfrm>
              <a:custGeom>
                <a:avLst/>
                <a:gdLst>
                  <a:gd name="T0" fmla="*/ 122 w 125"/>
                  <a:gd name="T1" fmla="*/ 88 h 88"/>
                  <a:gd name="T2" fmla="*/ 122 w 125"/>
                  <a:gd name="T3" fmla="*/ 88 h 88"/>
                  <a:gd name="T4" fmla="*/ 119 w 125"/>
                  <a:gd name="T5" fmla="*/ 87 h 88"/>
                  <a:gd name="T6" fmla="*/ 0 w 125"/>
                  <a:gd name="T7" fmla="*/ 19 h 88"/>
                  <a:gd name="T8" fmla="*/ 1 w 125"/>
                  <a:gd name="T9" fmla="*/ 13 h 88"/>
                  <a:gd name="T10" fmla="*/ 115 w 125"/>
                  <a:gd name="T11" fmla="*/ 74 h 88"/>
                  <a:gd name="T12" fmla="*/ 58 w 125"/>
                  <a:gd name="T13" fmla="*/ 5 h 88"/>
                  <a:gd name="T14" fmla="*/ 62 w 125"/>
                  <a:gd name="T15" fmla="*/ 0 h 88"/>
                  <a:gd name="T16" fmla="*/ 125 w 125"/>
                  <a:gd name="T17" fmla="*/ 84 h 88"/>
                  <a:gd name="T18" fmla="*/ 123 w 125"/>
                  <a:gd name="T19" fmla="*/ 88 h 88"/>
                  <a:gd name="T20" fmla="*/ 122 w 125"/>
                  <a:gd name="T21" fmla="*/ 88 h 88"/>
                  <a:gd name="connsiteX0" fmla="*/ 9760 w 10000"/>
                  <a:gd name="connsiteY0" fmla="*/ 9432 h 9432"/>
                  <a:gd name="connsiteX1" fmla="*/ 9760 w 10000"/>
                  <a:gd name="connsiteY1" fmla="*/ 9432 h 9432"/>
                  <a:gd name="connsiteX2" fmla="*/ 9520 w 10000"/>
                  <a:gd name="connsiteY2" fmla="*/ 9318 h 9432"/>
                  <a:gd name="connsiteX3" fmla="*/ 0 w 10000"/>
                  <a:gd name="connsiteY3" fmla="*/ 1591 h 9432"/>
                  <a:gd name="connsiteX4" fmla="*/ 80 w 10000"/>
                  <a:gd name="connsiteY4" fmla="*/ 909 h 9432"/>
                  <a:gd name="connsiteX5" fmla="*/ 9200 w 10000"/>
                  <a:gd name="connsiteY5" fmla="*/ 7841 h 9432"/>
                  <a:gd name="connsiteX6" fmla="*/ 4640 w 10000"/>
                  <a:gd name="connsiteY6" fmla="*/ 0 h 9432"/>
                  <a:gd name="connsiteX7" fmla="*/ 10000 w 10000"/>
                  <a:gd name="connsiteY7" fmla="*/ 8977 h 9432"/>
                  <a:gd name="connsiteX8" fmla="*/ 9840 w 10000"/>
                  <a:gd name="connsiteY8" fmla="*/ 9432 h 9432"/>
                  <a:gd name="connsiteX9" fmla="*/ 9760 w 10000"/>
                  <a:gd name="connsiteY9" fmla="*/ 9432 h 9432"/>
                  <a:gd name="connsiteX0" fmla="*/ 9760 w 10181"/>
                  <a:gd name="connsiteY0" fmla="*/ 9036 h 9036"/>
                  <a:gd name="connsiteX1" fmla="*/ 9760 w 10181"/>
                  <a:gd name="connsiteY1" fmla="*/ 9036 h 9036"/>
                  <a:gd name="connsiteX2" fmla="*/ 9520 w 10181"/>
                  <a:gd name="connsiteY2" fmla="*/ 8915 h 9036"/>
                  <a:gd name="connsiteX3" fmla="*/ 0 w 10181"/>
                  <a:gd name="connsiteY3" fmla="*/ 723 h 9036"/>
                  <a:gd name="connsiteX4" fmla="*/ 80 w 10181"/>
                  <a:gd name="connsiteY4" fmla="*/ 0 h 9036"/>
                  <a:gd name="connsiteX5" fmla="*/ 9200 w 10181"/>
                  <a:gd name="connsiteY5" fmla="*/ 7349 h 9036"/>
                  <a:gd name="connsiteX6" fmla="*/ 10000 w 10181"/>
                  <a:gd name="connsiteY6" fmla="*/ 8554 h 9036"/>
                  <a:gd name="connsiteX7" fmla="*/ 9840 w 10181"/>
                  <a:gd name="connsiteY7" fmla="*/ 9036 h 9036"/>
                  <a:gd name="connsiteX8" fmla="*/ 9760 w 10181"/>
                  <a:gd name="connsiteY8" fmla="*/ 9036 h 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1" h="9036">
                    <a:moveTo>
                      <a:pt x="9760" y="9036"/>
                    </a:moveTo>
                    <a:lnTo>
                      <a:pt x="9760" y="9036"/>
                    </a:lnTo>
                    <a:cubicBezTo>
                      <a:pt x="9680" y="9036"/>
                      <a:pt x="9600" y="9036"/>
                      <a:pt x="9520" y="8915"/>
                    </a:cubicBezTo>
                    <a:cubicBezTo>
                      <a:pt x="9520" y="8795"/>
                      <a:pt x="4960" y="2169"/>
                      <a:pt x="0" y="723"/>
                    </a:cubicBezTo>
                    <a:cubicBezTo>
                      <a:pt x="27" y="482"/>
                      <a:pt x="53" y="240"/>
                      <a:pt x="80" y="0"/>
                    </a:cubicBezTo>
                    <a:cubicBezTo>
                      <a:pt x="4000" y="1084"/>
                      <a:pt x="7680" y="5301"/>
                      <a:pt x="9200" y="7349"/>
                    </a:cubicBezTo>
                    <a:cubicBezTo>
                      <a:pt x="10853" y="8775"/>
                      <a:pt x="9893" y="8273"/>
                      <a:pt x="10000" y="8554"/>
                    </a:cubicBezTo>
                    <a:cubicBezTo>
                      <a:pt x="10000" y="8795"/>
                      <a:pt x="9920" y="8915"/>
                      <a:pt x="9840" y="9036"/>
                    </a:cubicBezTo>
                    <a:lnTo>
                      <a:pt x="9760" y="9036"/>
                    </a:ln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03" name="Freeform 27">
                <a:extLst>
                  <a:ext uri="{FF2B5EF4-FFF2-40B4-BE49-F238E27FC236}">
                    <a16:creationId xmlns:a16="http://schemas.microsoft.com/office/drawing/2014/main" id="{1F698017-3BA7-488E-A9DF-C8C59A7E9981}"/>
                  </a:ext>
                </a:extLst>
              </p:cNvPr>
              <p:cNvSpPr>
                <a:spLocks/>
              </p:cNvSpPr>
              <p:nvPr/>
            </p:nvSpPr>
            <p:spPr bwMode="auto">
              <a:xfrm>
                <a:off x="2087613" y="2735349"/>
                <a:ext cx="4763" cy="60325"/>
              </a:xfrm>
              <a:custGeom>
                <a:avLst/>
                <a:gdLst>
                  <a:gd name="T0" fmla="*/ 4 w 8"/>
                  <a:gd name="T1" fmla="*/ 88 h 88"/>
                  <a:gd name="T2" fmla="*/ 4 w 8"/>
                  <a:gd name="T3" fmla="*/ 88 h 88"/>
                  <a:gd name="T4" fmla="*/ 1 w 8"/>
                  <a:gd name="T5" fmla="*/ 84 h 88"/>
                  <a:gd name="T6" fmla="*/ 0 w 8"/>
                  <a:gd name="T7" fmla="*/ 2 h 88"/>
                  <a:gd name="T8" fmla="*/ 4 w 8"/>
                  <a:gd name="T9" fmla="*/ 0 h 88"/>
                  <a:gd name="T10" fmla="*/ 4 w 8"/>
                  <a:gd name="T11" fmla="*/ 0 h 88"/>
                  <a:gd name="T12" fmla="*/ 7 w 8"/>
                  <a:gd name="T13" fmla="*/ 2 h 88"/>
                  <a:gd name="T14" fmla="*/ 8 w 8"/>
                  <a:gd name="T15" fmla="*/ 84 h 88"/>
                  <a:gd name="T16" fmla="*/ 4 w 8"/>
                  <a:gd name="T17" fmla="*/ 88 h 88"/>
                  <a:gd name="T18" fmla="*/ 4 w 8"/>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8">
                    <a:moveTo>
                      <a:pt x="4" y="88"/>
                    </a:moveTo>
                    <a:lnTo>
                      <a:pt x="4" y="88"/>
                    </a:lnTo>
                    <a:cubicBezTo>
                      <a:pt x="2" y="88"/>
                      <a:pt x="1" y="86"/>
                      <a:pt x="1" y="84"/>
                    </a:cubicBezTo>
                    <a:lnTo>
                      <a:pt x="0" y="2"/>
                    </a:lnTo>
                    <a:cubicBezTo>
                      <a:pt x="0" y="1"/>
                      <a:pt x="2" y="0"/>
                      <a:pt x="4" y="0"/>
                    </a:cubicBezTo>
                    <a:lnTo>
                      <a:pt x="4" y="0"/>
                    </a:lnTo>
                    <a:cubicBezTo>
                      <a:pt x="6" y="0"/>
                      <a:pt x="7" y="1"/>
                      <a:pt x="7" y="2"/>
                    </a:cubicBezTo>
                    <a:lnTo>
                      <a:pt x="8" y="84"/>
                    </a:lnTo>
                    <a:cubicBezTo>
                      <a:pt x="8" y="86"/>
                      <a:pt x="6" y="88"/>
                      <a:pt x="4" y="88"/>
                    </a:cubicBezTo>
                    <a:lnTo>
                      <a:pt x="4" y="88"/>
                    </a:ln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04" name="Freeform 28">
                <a:extLst>
                  <a:ext uri="{FF2B5EF4-FFF2-40B4-BE49-F238E27FC236}">
                    <a16:creationId xmlns:a16="http://schemas.microsoft.com/office/drawing/2014/main" id="{A6C10DB6-01DD-41C4-85FB-8885F9D12755}"/>
                  </a:ext>
                </a:extLst>
              </p:cNvPr>
              <p:cNvSpPr>
                <a:spLocks/>
              </p:cNvSpPr>
              <p:nvPr/>
            </p:nvSpPr>
            <p:spPr bwMode="auto">
              <a:xfrm>
                <a:off x="2087613" y="2808374"/>
                <a:ext cx="4763" cy="573088"/>
              </a:xfrm>
              <a:custGeom>
                <a:avLst/>
                <a:gdLst>
                  <a:gd name="T0" fmla="*/ 3 w 7"/>
                  <a:gd name="T1" fmla="*/ 835 h 835"/>
                  <a:gd name="T2" fmla="*/ 3 w 7"/>
                  <a:gd name="T3" fmla="*/ 835 h 835"/>
                  <a:gd name="T4" fmla="*/ 0 w 7"/>
                  <a:gd name="T5" fmla="*/ 831 h 835"/>
                  <a:gd name="T6" fmla="*/ 0 w 7"/>
                  <a:gd name="T7" fmla="*/ 4 h 835"/>
                  <a:gd name="T8" fmla="*/ 3 w 7"/>
                  <a:gd name="T9" fmla="*/ 0 h 835"/>
                  <a:gd name="T10" fmla="*/ 7 w 7"/>
                  <a:gd name="T11" fmla="*/ 4 h 835"/>
                  <a:gd name="T12" fmla="*/ 7 w 7"/>
                  <a:gd name="T13" fmla="*/ 831 h 835"/>
                  <a:gd name="T14" fmla="*/ 3 w 7"/>
                  <a:gd name="T15" fmla="*/ 835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35">
                    <a:moveTo>
                      <a:pt x="3" y="835"/>
                    </a:moveTo>
                    <a:lnTo>
                      <a:pt x="3" y="835"/>
                    </a:lnTo>
                    <a:cubicBezTo>
                      <a:pt x="1" y="835"/>
                      <a:pt x="0" y="833"/>
                      <a:pt x="0" y="831"/>
                    </a:cubicBezTo>
                    <a:lnTo>
                      <a:pt x="0" y="4"/>
                    </a:lnTo>
                    <a:cubicBezTo>
                      <a:pt x="0" y="2"/>
                      <a:pt x="1" y="0"/>
                      <a:pt x="3" y="0"/>
                    </a:cubicBezTo>
                    <a:cubicBezTo>
                      <a:pt x="5" y="0"/>
                      <a:pt x="7" y="2"/>
                      <a:pt x="7" y="4"/>
                    </a:cubicBezTo>
                    <a:lnTo>
                      <a:pt x="7" y="831"/>
                    </a:lnTo>
                    <a:cubicBezTo>
                      <a:pt x="7" y="833"/>
                      <a:pt x="5" y="835"/>
                      <a:pt x="3" y="835"/>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07" name="Freeform 19">
                <a:extLst>
                  <a:ext uri="{FF2B5EF4-FFF2-40B4-BE49-F238E27FC236}">
                    <a16:creationId xmlns:a16="http://schemas.microsoft.com/office/drawing/2014/main" id="{CDDE2E59-F84D-42E3-B077-9B4CF3C9D093}"/>
                  </a:ext>
                </a:extLst>
              </p:cNvPr>
              <p:cNvSpPr>
                <a:spLocks/>
              </p:cNvSpPr>
              <p:nvPr/>
            </p:nvSpPr>
            <p:spPr bwMode="auto">
              <a:xfrm flipH="1">
                <a:off x="1858538" y="2803323"/>
                <a:ext cx="219251" cy="505778"/>
              </a:xfrm>
              <a:custGeom>
                <a:avLst/>
                <a:gdLst>
                  <a:gd name="T0" fmla="*/ 269 w 455"/>
                  <a:gd name="T1" fmla="*/ 751 h 751"/>
                  <a:gd name="T2" fmla="*/ 269 w 455"/>
                  <a:gd name="T3" fmla="*/ 751 h 751"/>
                  <a:gd name="T4" fmla="*/ 268 w 455"/>
                  <a:gd name="T5" fmla="*/ 751 h 751"/>
                  <a:gd name="T6" fmla="*/ 266 w 455"/>
                  <a:gd name="T7" fmla="*/ 746 h 751"/>
                  <a:gd name="T8" fmla="*/ 209 w 455"/>
                  <a:gd name="T9" fmla="*/ 232 h 751"/>
                  <a:gd name="T10" fmla="*/ 2 w 455"/>
                  <a:gd name="T11" fmla="*/ 6 h 751"/>
                  <a:gd name="T12" fmla="*/ 1 w 455"/>
                  <a:gd name="T13" fmla="*/ 2 h 751"/>
                  <a:gd name="T14" fmla="*/ 5 w 455"/>
                  <a:gd name="T15" fmla="*/ 1 h 751"/>
                  <a:gd name="T16" fmla="*/ 249 w 455"/>
                  <a:gd name="T17" fmla="*/ 172 h 751"/>
                  <a:gd name="T18" fmla="*/ 368 w 455"/>
                  <a:gd name="T19" fmla="*/ 667 h 751"/>
                  <a:gd name="T20" fmla="*/ 364 w 455"/>
                  <a:gd name="T21" fmla="*/ 669 h 751"/>
                  <a:gd name="T22" fmla="*/ 362 w 455"/>
                  <a:gd name="T23" fmla="*/ 665 h 751"/>
                  <a:gd name="T24" fmla="*/ 245 w 455"/>
                  <a:gd name="T25" fmla="*/ 177 h 751"/>
                  <a:gd name="T26" fmla="*/ 28 w 455"/>
                  <a:gd name="T27" fmla="*/ 19 h 751"/>
                  <a:gd name="T28" fmla="*/ 215 w 455"/>
                  <a:gd name="T29" fmla="*/ 228 h 751"/>
                  <a:gd name="T30" fmla="*/ 272 w 455"/>
                  <a:gd name="T31" fmla="*/ 749 h 751"/>
                  <a:gd name="T32" fmla="*/ 269 w 455"/>
                  <a:gd name="T33" fmla="*/ 751 h 751"/>
                  <a:gd name="connsiteX0" fmla="*/ 5905 w 8795"/>
                  <a:gd name="connsiteY0" fmla="*/ 9993 h 9993"/>
                  <a:gd name="connsiteX1" fmla="*/ 5905 w 8795"/>
                  <a:gd name="connsiteY1" fmla="*/ 9993 h 9993"/>
                  <a:gd name="connsiteX2" fmla="*/ 5883 w 8795"/>
                  <a:gd name="connsiteY2" fmla="*/ 9993 h 9993"/>
                  <a:gd name="connsiteX3" fmla="*/ 5839 w 8795"/>
                  <a:gd name="connsiteY3" fmla="*/ 9926 h 9993"/>
                  <a:gd name="connsiteX4" fmla="*/ 4586 w 8795"/>
                  <a:gd name="connsiteY4" fmla="*/ 3082 h 9993"/>
                  <a:gd name="connsiteX5" fmla="*/ 37 w 8795"/>
                  <a:gd name="connsiteY5" fmla="*/ 73 h 9993"/>
                  <a:gd name="connsiteX6" fmla="*/ 15 w 8795"/>
                  <a:gd name="connsiteY6" fmla="*/ 20 h 9993"/>
                  <a:gd name="connsiteX7" fmla="*/ 103 w 8795"/>
                  <a:gd name="connsiteY7" fmla="*/ 6 h 9993"/>
                  <a:gd name="connsiteX8" fmla="*/ 5466 w 8795"/>
                  <a:gd name="connsiteY8" fmla="*/ 2283 h 9993"/>
                  <a:gd name="connsiteX9" fmla="*/ 8081 w 8795"/>
                  <a:gd name="connsiteY9" fmla="*/ 8874 h 9993"/>
                  <a:gd name="connsiteX10" fmla="*/ 7993 w 8795"/>
                  <a:gd name="connsiteY10" fmla="*/ 8901 h 9993"/>
                  <a:gd name="connsiteX11" fmla="*/ 5378 w 8795"/>
                  <a:gd name="connsiteY11" fmla="*/ 2350 h 9993"/>
                  <a:gd name="connsiteX12" fmla="*/ 608 w 8795"/>
                  <a:gd name="connsiteY12" fmla="*/ 246 h 9993"/>
                  <a:gd name="connsiteX13" fmla="*/ 4718 w 8795"/>
                  <a:gd name="connsiteY13" fmla="*/ 3029 h 9993"/>
                  <a:gd name="connsiteX14" fmla="*/ 5971 w 8795"/>
                  <a:gd name="connsiteY14" fmla="*/ 9966 h 9993"/>
                  <a:gd name="connsiteX15" fmla="*/ 5905 w 8795"/>
                  <a:gd name="connsiteY15" fmla="*/ 9993 h 9993"/>
                  <a:gd name="connsiteX0" fmla="*/ 6714 w 10000"/>
                  <a:gd name="connsiteY0" fmla="*/ 10000 h 10000"/>
                  <a:gd name="connsiteX1" fmla="*/ 6714 w 10000"/>
                  <a:gd name="connsiteY1" fmla="*/ 10000 h 10000"/>
                  <a:gd name="connsiteX2" fmla="*/ 6689 w 10000"/>
                  <a:gd name="connsiteY2" fmla="*/ 10000 h 10000"/>
                  <a:gd name="connsiteX3" fmla="*/ 6639 w 10000"/>
                  <a:gd name="connsiteY3" fmla="*/ 9933 h 10000"/>
                  <a:gd name="connsiteX4" fmla="*/ 5214 w 10000"/>
                  <a:gd name="connsiteY4" fmla="*/ 3084 h 10000"/>
                  <a:gd name="connsiteX5" fmla="*/ 42 w 10000"/>
                  <a:gd name="connsiteY5" fmla="*/ 73 h 10000"/>
                  <a:gd name="connsiteX6" fmla="*/ 17 w 10000"/>
                  <a:gd name="connsiteY6" fmla="*/ 20 h 10000"/>
                  <a:gd name="connsiteX7" fmla="*/ 117 w 10000"/>
                  <a:gd name="connsiteY7" fmla="*/ 6 h 10000"/>
                  <a:gd name="connsiteX8" fmla="*/ 6215 w 10000"/>
                  <a:gd name="connsiteY8" fmla="*/ 2285 h 10000"/>
                  <a:gd name="connsiteX9" fmla="*/ 9188 w 10000"/>
                  <a:gd name="connsiteY9" fmla="*/ 8880 h 10000"/>
                  <a:gd name="connsiteX10" fmla="*/ 6115 w 10000"/>
                  <a:gd name="connsiteY10" fmla="*/ 2352 h 10000"/>
                  <a:gd name="connsiteX11" fmla="*/ 691 w 10000"/>
                  <a:gd name="connsiteY11" fmla="*/ 246 h 10000"/>
                  <a:gd name="connsiteX12" fmla="*/ 5364 w 10000"/>
                  <a:gd name="connsiteY12" fmla="*/ 3031 h 10000"/>
                  <a:gd name="connsiteX13" fmla="*/ 6789 w 10000"/>
                  <a:gd name="connsiteY13" fmla="*/ 9973 h 10000"/>
                  <a:gd name="connsiteX14" fmla="*/ 6714 w 10000"/>
                  <a:gd name="connsiteY14" fmla="*/ 10000 h 10000"/>
                  <a:gd name="connsiteX0" fmla="*/ 6714 w 8053"/>
                  <a:gd name="connsiteY0" fmla="*/ 10000 h 10000"/>
                  <a:gd name="connsiteX1" fmla="*/ 6714 w 8053"/>
                  <a:gd name="connsiteY1" fmla="*/ 10000 h 10000"/>
                  <a:gd name="connsiteX2" fmla="*/ 6689 w 8053"/>
                  <a:gd name="connsiteY2" fmla="*/ 10000 h 10000"/>
                  <a:gd name="connsiteX3" fmla="*/ 6639 w 8053"/>
                  <a:gd name="connsiteY3" fmla="*/ 9933 h 10000"/>
                  <a:gd name="connsiteX4" fmla="*/ 5214 w 8053"/>
                  <a:gd name="connsiteY4" fmla="*/ 3084 h 10000"/>
                  <a:gd name="connsiteX5" fmla="*/ 42 w 8053"/>
                  <a:gd name="connsiteY5" fmla="*/ 73 h 10000"/>
                  <a:gd name="connsiteX6" fmla="*/ 17 w 8053"/>
                  <a:gd name="connsiteY6" fmla="*/ 20 h 10000"/>
                  <a:gd name="connsiteX7" fmla="*/ 117 w 8053"/>
                  <a:gd name="connsiteY7" fmla="*/ 6 h 10000"/>
                  <a:gd name="connsiteX8" fmla="*/ 6215 w 8053"/>
                  <a:gd name="connsiteY8" fmla="*/ 2285 h 10000"/>
                  <a:gd name="connsiteX9" fmla="*/ 6115 w 8053"/>
                  <a:gd name="connsiteY9" fmla="*/ 2352 h 10000"/>
                  <a:gd name="connsiteX10" fmla="*/ 691 w 8053"/>
                  <a:gd name="connsiteY10" fmla="*/ 246 h 10000"/>
                  <a:gd name="connsiteX11" fmla="*/ 5364 w 8053"/>
                  <a:gd name="connsiteY11" fmla="*/ 3031 h 10000"/>
                  <a:gd name="connsiteX12" fmla="*/ 6789 w 8053"/>
                  <a:gd name="connsiteY12" fmla="*/ 9973 h 10000"/>
                  <a:gd name="connsiteX13" fmla="*/ 6714 w 8053"/>
                  <a:gd name="connsiteY13" fmla="*/ 10000 h 10000"/>
                  <a:gd name="connsiteX0" fmla="*/ 8337 w 10000"/>
                  <a:gd name="connsiteY0" fmla="*/ 10000 h 10000"/>
                  <a:gd name="connsiteX1" fmla="*/ 8337 w 10000"/>
                  <a:gd name="connsiteY1" fmla="*/ 10000 h 10000"/>
                  <a:gd name="connsiteX2" fmla="*/ 8306 w 10000"/>
                  <a:gd name="connsiteY2" fmla="*/ 10000 h 10000"/>
                  <a:gd name="connsiteX3" fmla="*/ 8244 w 10000"/>
                  <a:gd name="connsiteY3" fmla="*/ 9933 h 10000"/>
                  <a:gd name="connsiteX4" fmla="*/ 6475 w 10000"/>
                  <a:gd name="connsiteY4" fmla="*/ 3084 h 10000"/>
                  <a:gd name="connsiteX5" fmla="*/ 52 w 10000"/>
                  <a:gd name="connsiteY5" fmla="*/ 73 h 10000"/>
                  <a:gd name="connsiteX6" fmla="*/ 21 w 10000"/>
                  <a:gd name="connsiteY6" fmla="*/ 20 h 10000"/>
                  <a:gd name="connsiteX7" fmla="*/ 145 w 10000"/>
                  <a:gd name="connsiteY7" fmla="*/ 6 h 10000"/>
                  <a:gd name="connsiteX8" fmla="*/ 7718 w 10000"/>
                  <a:gd name="connsiteY8" fmla="*/ 2285 h 10000"/>
                  <a:gd name="connsiteX9" fmla="*/ 858 w 10000"/>
                  <a:gd name="connsiteY9" fmla="*/ 246 h 10000"/>
                  <a:gd name="connsiteX10" fmla="*/ 6661 w 10000"/>
                  <a:gd name="connsiteY10" fmla="*/ 3031 h 10000"/>
                  <a:gd name="connsiteX11" fmla="*/ 8430 w 10000"/>
                  <a:gd name="connsiteY11" fmla="*/ 9973 h 10000"/>
                  <a:gd name="connsiteX12" fmla="*/ 8337 w 10000"/>
                  <a:gd name="connsiteY12" fmla="*/ 10000 h 10000"/>
                  <a:gd name="connsiteX0" fmla="*/ 8337 w 10000"/>
                  <a:gd name="connsiteY0" fmla="*/ 10049 h 10049"/>
                  <a:gd name="connsiteX1" fmla="*/ 8337 w 10000"/>
                  <a:gd name="connsiteY1" fmla="*/ 10049 h 10049"/>
                  <a:gd name="connsiteX2" fmla="*/ 8306 w 10000"/>
                  <a:gd name="connsiteY2" fmla="*/ 10049 h 10049"/>
                  <a:gd name="connsiteX3" fmla="*/ 8244 w 10000"/>
                  <a:gd name="connsiteY3" fmla="*/ 9982 h 10049"/>
                  <a:gd name="connsiteX4" fmla="*/ 6475 w 10000"/>
                  <a:gd name="connsiteY4" fmla="*/ 3133 h 10049"/>
                  <a:gd name="connsiteX5" fmla="*/ 52 w 10000"/>
                  <a:gd name="connsiteY5" fmla="*/ 122 h 10049"/>
                  <a:gd name="connsiteX6" fmla="*/ 21 w 10000"/>
                  <a:gd name="connsiteY6" fmla="*/ 69 h 10049"/>
                  <a:gd name="connsiteX7" fmla="*/ 145 w 10000"/>
                  <a:gd name="connsiteY7" fmla="*/ 55 h 10049"/>
                  <a:gd name="connsiteX8" fmla="*/ 858 w 10000"/>
                  <a:gd name="connsiteY8" fmla="*/ 295 h 10049"/>
                  <a:gd name="connsiteX9" fmla="*/ 6661 w 10000"/>
                  <a:gd name="connsiteY9" fmla="*/ 3080 h 10049"/>
                  <a:gd name="connsiteX10" fmla="*/ 8430 w 10000"/>
                  <a:gd name="connsiteY10" fmla="*/ 10022 h 10049"/>
                  <a:gd name="connsiteX11" fmla="*/ 8337 w 10000"/>
                  <a:gd name="connsiteY11" fmla="*/ 10049 h 1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49">
                    <a:moveTo>
                      <a:pt x="8337" y="10049"/>
                    </a:moveTo>
                    <a:lnTo>
                      <a:pt x="8337" y="10049"/>
                    </a:lnTo>
                    <a:lnTo>
                      <a:pt x="8306" y="10049"/>
                    </a:lnTo>
                    <a:cubicBezTo>
                      <a:pt x="8244" y="10036"/>
                      <a:pt x="8213" y="10009"/>
                      <a:pt x="8244" y="9982"/>
                    </a:cubicBezTo>
                    <a:cubicBezTo>
                      <a:pt x="11440" y="7331"/>
                      <a:pt x="9051" y="4785"/>
                      <a:pt x="6475" y="3133"/>
                    </a:cubicBezTo>
                    <a:cubicBezTo>
                      <a:pt x="3682" y="1321"/>
                      <a:pt x="83" y="135"/>
                      <a:pt x="52" y="122"/>
                    </a:cubicBezTo>
                    <a:cubicBezTo>
                      <a:pt x="-10" y="109"/>
                      <a:pt x="-10" y="82"/>
                      <a:pt x="21" y="69"/>
                    </a:cubicBezTo>
                    <a:cubicBezTo>
                      <a:pt x="52" y="55"/>
                      <a:pt x="83" y="42"/>
                      <a:pt x="145" y="55"/>
                    </a:cubicBezTo>
                    <a:cubicBezTo>
                      <a:pt x="284" y="93"/>
                      <a:pt x="-228" y="-209"/>
                      <a:pt x="858" y="295"/>
                    </a:cubicBezTo>
                    <a:cubicBezTo>
                      <a:pt x="2070" y="734"/>
                      <a:pt x="4583" y="1747"/>
                      <a:pt x="6661" y="3080"/>
                    </a:cubicBezTo>
                    <a:cubicBezTo>
                      <a:pt x="9267" y="4759"/>
                      <a:pt x="11689" y="7331"/>
                      <a:pt x="8430" y="10022"/>
                    </a:cubicBezTo>
                    <a:cubicBezTo>
                      <a:pt x="8430" y="10036"/>
                      <a:pt x="8368" y="10049"/>
                      <a:pt x="8337" y="1004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11" name="Freeform 22">
                <a:extLst>
                  <a:ext uri="{FF2B5EF4-FFF2-40B4-BE49-F238E27FC236}">
                    <a16:creationId xmlns:a16="http://schemas.microsoft.com/office/drawing/2014/main" id="{5725521A-8B61-49BC-876E-BED3F469C946}"/>
                  </a:ext>
                </a:extLst>
              </p:cNvPr>
              <p:cNvSpPr>
                <a:spLocks/>
              </p:cNvSpPr>
              <p:nvPr/>
            </p:nvSpPr>
            <p:spPr bwMode="auto">
              <a:xfrm flipH="1">
                <a:off x="2078594" y="2798060"/>
                <a:ext cx="242499" cy="62003"/>
              </a:xfrm>
              <a:custGeom>
                <a:avLst/>
                <a:gdLst>
                  <a:gd name="T0" fmla="*/ 4 w 356"/>
                  <a:gd name="T1" fmla="*/ 130 h 130"/>
                  <a:gd name="T2" fmla="*/ 4 w 356"/>
                  <a:gd name="T3" fmla="*/ 130 h 130"/>
                  <a:gd name="T4" fmla="*/ 1 w 356"/>
                  <a:gd name="T5" fmla="*/ 128 h 130"/>
                  <a:gd name="T6" fmla="*/ 2 w 356"/>
                  <a:gd name="T7" fmla="*/ 123 h 130"/>
                  <a:gd name="T8" fmla="*/ 307 w 356"/>
                  <a:gd name="T9" fmla="*/ 44 h 130"/>
                  <a:gd name="T10" fmla="*/ 101 w 356"/>
                  <a:gd name="T11" fmla="*/ 45 h 130"/>
                  <a:gd name="T12" fmla="*/ 97 w 356"/>
                  <a:gd name="T13" fmla="*/ 43 h 130"/>
                  <a:gd name="T14" fmla="*/ 98 w 356"/>
                  <a:gd name="T15" fmla="*/ 38 h 130"/>
                  <a:gd name="T16" fmla="*/ 353 w 356"/>
                  <a:gd name="T17" fmla="*/ 49 h 130"/>
                  <a:gd name="T18" fmla="*/ 356 w 356"/>
                  <a:gd name="T19" fmla="*/ 53 h 130"/>
                  <a:gd name="T20" fmla="*/ 352 w 356"/>
                  <a:gd name="T21" fmla="*/ 55 h 130"/>
                  <a:gd name="T22" fmla="*/ 6 w 356"/>
                  <a:gd name="T23" fmla="*/ 129 h 130"/>
                  <a:gd name="T24" fmla="*/ 4 w 356"/>
                  <a:gd name="T25" fmla="*/ 130 h 130"/>
                  <a:gd name="connsiteX0" fmla="*/ 96 w 9984"/>
                  <a:gd name="connsiteY0" fmla="*/ 7699 h 7699"/>
                  <a:gd name="connsiteX1" fmla="*/ 96 w 9984"/>
                  <a:gd name="connsiteY1" fmla="*/ 7699 h 7699"/>
                  <a:gd name="connsiteX2" fmla="*/ 12 w 9984"/>
                  <a:gd name="connsiteY2" fmla="*/ 7545 h 7699"/>
                  <a:gd name="connsiteX3" fmla="*/ 40 w 9984"/>
                  <a:gd name="connsiteY3" fmla="*/ 7161 h 7699"/>
                  <a:gd name="connsiteX4" fmla="*/ 8608 w 9984"/>
                  <a:gd name="connsiteY4" fmla="*/ 1084 h 7699"/>
                  <a:gd name="connsiteX5" fmla="*/ 2821 w 9984"/>
                  <a:gd name="connsiteY5" fmla="*/ 1161 h 7699"/>
                  <a:gd name="connsiteX6" fmla="*/ 2709 w 9984"/>
                  <a:gd name="connsiteY6" fmla="*/ 1007 h 7699"/>
                  <a:gd name="connsiteX7" fmla="*/ 9900 w 9984"/>
                  <a:gd name="connsiteY7" fmla="*/ 1468 h 7699"/>
                  <a:gd name="connsiteX8" fmla="*/ 9984 w 9984"/>
                  <a:gd name="connsiteY8" fmla="*/ 1776 h 7699"/>
                  <a:gd name="connsiteX9" fmla="*/ 9872 w 9984"/>
                  <a:gd name="connsiteY9" fmla="*/ 1930 h 7699"/>
                  <a:gd name="connsiteX10" fmla="*/ 153 w 9984"/>
                  <a:gd name="connsiteY10" fmla="*/ 7622 h 7699"/>
                  <a:gd name="connsiteX11" fmla="*/ 96 w 9984"/>
                  <a:gd name="connsiteY11" fmla="*/ 7699 h 7699"/>
                  <a:gd name="connsiteX0" fmla="*/ 96 w 10000"/>
                  <a:gd name="connsiteY0" fmla="*/ 10000 h 10000"/>
                  <a:gd name="connsiteX1" fmla="*/ 96 w 10000"/>
                  <a:gd name="connsiteY1" fmla="*/ 10000 h 10000"/>
                  <a:gd name="connsiteX2" fmla="*/ 12 w 10000"/>
                  <a:gd name="connsiteY2" fmla="*/ 9800 h 10000"/>
                  <a:gd name="connsiteX3" fmla="*/ 40 w 10000"/>
                  <a:gd name="connsiteY3" fmla="*/ 9301 h 10000"/>
                  <a:gd name="connsiteX4" fmla="*/ 8622 w 10000"/>
                  <a:gd name="connsiteY4" fmla="*/ 1408 h 10000"/>
                  <a:gd name="connsiteX5" fmla="*/ 2826 w 10000"/>
                  <a:gd name="connsiteY5" fmla="*/ 1508 h 10000"/>
                  <a:gd name="connsiteX6" fmla="*/ 9916 w 10000"/>
                  <a:gd name="connsiteY6" fmla="*/ 1907 h 10000"/>
                  <a:gd name="connsiteX7" fmla="*/ 10000 w 10000"/>
                  <a:gd name="connsiteY7" fmla="*/ 2307 h 10000"/>
                  <a:gd name="connsiteX8" fmla="*/ 9888 w 10000"/>
                  <a:gd name="connsiteY8" fmla="*/ 2507 h 10000"/>
                  <a:gd name="connsiteX9" fmla="*/ 153 w 10000"/>
                  <a:gd name="connsiteY9" fmla="*/ 9900 h 10000"/>
                  <a:gd name="connsiteX10" fmla="*/ 96 w 10000"/>
                  <a:gd name="connsiteY10" fmla="*/ 10000 h 10000"/>
                  <a:gd name="connsiteX0" fmla="*/ 96 w 10000"/>
                  <a:gd name="connsiteY0" fmla="*/ 9059 h 9059"/>
                  <a:gd name="connsiteX1" fmla="*/ 96 w 10000"/>
                  <a:gd name="connsiteY1" fmla="*/ 9059 h 9059"/>
                  <a:gd name="connsiteX2" fmla="*/ 12 w 10000"/>
                  <a:gd name="connsiteY2" fmla="*/ 8859 h 9059"/>
                  <a:gd name="connsiteX3" fmla="*/ 40 w 10000"/>
                  <a:gd name="connsiteY3" fmla="*/ 8360 h 9059"/>
                  <a:gd name="connsiteX4" fmla="*/ 8622 w 10000"/>
                  <a:gd name="connsiteY4" fmla="*/ 467 h 9059"/>
                  <a:gd name="connsiteX5" fmla="*/ 9916 w 10000"/>
                  <a:gd name="connsiteY5" fmla="*/ 966 h 9059"/>
                  <a:gd name="connsiteX6" fmla="*/ 10000 w 10000"/>
                  <a:gd name="connsiteY6" fmla="*/ 1366 h 9059"/>
                  <a:gd name="connsiteX7" fmla="*/ 9888 w 10000"/>
                  <a:gd name="connsiteY7" fmla="*/ 1566 h 9059"/>
                  <a:gd name="connsiteX8" fmla="*/ 153 w 10000"/>
                  <a:gd name="connsiteY8" fmla="*/ 8959 h 9059"/>
                  <a:gd name="connsiteX9" fmla="*/ 96 w 10000"/>
                  <a:gd name="connsiteY9" fmla="*/ 9059 h 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059">
                    <a:moveTo>
                      <a:pt x="96" y="9059"/>
                    </a:moveTo>
                    <a:lnTo>
                      <a:pt x="96" y="9059"/>
                    </a:lnTo>
                    <a:cubicBezTo>
                      <a:pt x="68" y="9059"/>
                      <a:pt x="40" y="8959"/>
                      <a:pt x="12" y="8859"/>
                    </a:cubicBezTo>
                    <a:cubicBezTo>
                      <a:pt x="-16" y="8659"/>
                      <a:pt x="12" y="8459"/>
                      <a:pt x="40" y="8360"/>
                    </a:cubicBezTo>
                    <a:cubicBezTo>
                      <a:pt x="3670" y="1066"/>
                      <a:pt x="6905" y="267"/>
                      <a:pt x="8622" y="467"/>
                    </a:cubicBezTo>
                    <a:cubicBezTo>
                      <a:pt x="10268" y="-765"/>
                      <a:pt x="9686" y="816"/>
                      <a:pt x="9916" y="966"/>
                    </a:cubicBezTo>
                    <a:cubicBezTo>
                      <a:pt x="9972" y="966"/>
                      <a:pt x="10000" y="1166"/>
                      <a:pt x="10000" y="1366"/>
                    </a:cubicBezTo>
                    <a:cubicBezTo>
                      <a:pt x="9972" y="1566"/>
                      <a:pt x="9944" y="1666"/>
                      <a:pt x="9888" y="1566"/>
                    </a:cubicBezTo>
                    <a:cubicBezTo>
                      <a:pt x="9831" y="1566"/>
                      <a:pt x="5414" y="-1732"/>
                      <a:pt x="153" y="8959"/>
                    </a:cubicBezTo>
                    <a:cubicBezTo>
                      <a:pt x="124" y="9059"/>
                      <a:pt x="124" y="9059"/>
                      <a:pt x="96" y="905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14" name="Freeform 22">
                <a:extLst>
                  <a:ext uri="{FF2B5EF4-FFF2-40B4-BE49-F238E27FC236}">
                    <a16:creationId xmlns:a16="http://schemas.microsoft.com/office/drawing/2014/main" id="{13F15FB3-C1F5-4307-86CD-152C1DE9A234}"/>
                  </a:ext>
                </a:extLst>
              </p:cNvPr>
              <p:cNvSpPr>
                <a:spLocks/>
              </p:cNvSpPr>
              <p:nvPr/>
            </p:nvSpPr>
            <p:spPr bwMode="auto">
              <a:xfrm>
                <a:off x="1842124" y="2796130"/>
                <a:ext cx="242499" cy="62003"/>
              </a:xfrm>
              <a:custGeom>
                <a:avLst/>
                <a:gdLst>
                  <a:gd name="T0" fmla="*/ 4 w 356"/>
                  <a:gd name="T1" fmla="*/ 130 h 130"/>
                  <a:gd name="T2" fmla="*/ 4 w 356"/>
                  <a:gd name="T3" fmla="*/ 130 h 130"/>
                  <a:gd name="T4" fmla="*/ 1 w 356"/>
                  <a:gd name="T5" fmla="*/ 128 h 130"/>
                  <a:gd name="T6" fmla="*/ 2 w 356"/>
                  <a:gd name="T7" fmla="*/ 123 h 130"/>
                  <a:gd name="T8" fmla="*/ 307 w 356"/>
                  <a:gd name="T9" fmla="*/ 44 h 130"/>
                  <a:gd name="T10" fmla="*/ 101 w 356"/>
                  <a:gd name="T11" fmla="*/ 45 h 130"/>
                  <a:gd name="T12" fmla="*/ 97 w 356"/>
                  <a:gd name="T13" fmla="*/ 43 h 130"/>
                  <a:gd name="T14" fmla="*/ 98 w 356"/>
                  <a:gd name="T15" fmla="*/ 38 h 130"/>
                  <a:gd name="T16" fmla="*/ 353 w 356"/>
                  <a:gd name="T17" fmla="*/ 49 h 130"/>
                  <a:gd name="T18" fmla="*/ 356 w 356"/>
                  <a:gd name="T19" fmla="*/ 53 h 130"/>
                  <a:gd name="T20" fmla="*/ 352 w 356"/>
                  <a:gd name="T21" fmla="*/ 55 h 130"/>
                  <a:gd name="T22" fmla="*/ 6 w 356"/>
                  <a:gd name="T23" fmla="*/ 129 h 130"/>
                  <a:gd name="T24" fmla="*/ 4 w 356"/>
                  <a:gd name="T25" fmla="*/ 130 h 130"/>
                  <a:gd name="connsiteX0" fmla="*/ 96 w 9984"/>
                  <a:gd name="connsiteY0" fmla="*/ 7699 h 7699"/>
                  <a:gd name="connsiteX1" fmla="*/ 96 w 9984"/>
                  <a:gd name="connsiteY1" fmla="*/ 7699 h 7699"/>
                  <a:gd name="connsiteX2" fmla="*/ 12 w 9984"/>
                  <a:gd name="connsiteY2" fmla="*/ 7545 h 7699"/>
                  <a:gd name="connsiteX3" fmla="*/ 40 w 9984"/>
                  <a:gd name="connsiteY3" fmla="*/ 7161 h 7699"/>
                  <a:gd name="connsiteX4" fmla="*/ 8608 w 9984"/>
                  <a:gd name="connsiteY4" fmla="*/ 1084 h 7699"/>
                  <a:gd name="connsiteX5" fmla="*/ 2821 w 9984"/>
                  <a:gd name="connsiteY5" fmla="*/ 1161 h 7699"/>
                  <a:gd name="connsiteX6" fmla="*/ 2709 w 9984"/>
                  <a:gd name="connsiteY6" fmla="*/ 1007 h 7699"/>
                  <a:gd name="connsiteX7" fmla="*/ 9900 w 9984"/>
                  <a:gd name="connsiteY7" fmla="*/ 1468 h 7699"/>
                  <a:gd name="connsiteX8" fmla="*/ 9984 w 9984"/>
                  <a:gd name="connsiteY8" fmla="*/ 1776 h 7699"/>
                  <a:gd name="connsiteX9" fmla="*/ 9872 w 9984"/>
                  <a:gd name="connsiteY9" fmla="*/ 1930 h 7699"/>
                  <a:gd name="connsiteX10" fmla="*/ 153 w 9984"/>
                  <a:gd name="connsiteY10" fmla="*/ 7622 h 7699"/>
                  <a:gd name="connsiteX11" fmla="*/ 96 w 9984"/>
                  <a:gd name="connsiteY11" fmla="*/ 7699 h 7699"/>
                  <a:gd name="connsiteX0" fmla="*/ 96 w 10000"/>
                  <a:gd name="connsiteY0" fmla="*/ 10000 h 10000"/>
                  <a:gd name="connsiteX1" fmla="*/ 96 w 10000"/>
                  <a:gd name="connsiteY1" fmla="*/ 10000 h 10000"/>
                  <a:gd name="connsiteX2" fmla="*/ 12 w 10000"/>
                  <a:gd name="connsiteY2" fmla="*/ 9800 h 10000"/>
                  <a:gd name="connsiteX3" fmla="*/ 40 w 10000"/>
                  <a:gd name="connsiteY3" fmla="*/ 9301 h 10000"/>
                  <a:gd name="connsiteX4" fmla="*/ 8622 w 10000"/>
                  <a:gd name="connsiteY4" fmla="*/ 1408 h 10000"/>
                  <a:gd name="connsiteX5" fmla="*/ 2826 w 10000"/>
                  <a:gd name="connsiteY5" fmla="*/ 1508 h 10000"/>
                  <a:gd name="connsiteX6" fmla="*/ 9916 w 10000"/>
                  <a:gd name="connsiteY6" fmla="*/ 1907 h 10000"/>
                  <a:gd name="connsiteX7" fmla="*/ 10000 w 10000"/>
                  <a:gd name="connsiteY7" fmla="*/ 2307 h 10000"/>
                  <a:gd name="connsiteX8" fmla="*/ 9888 w 10000"/>
                  <a:gd name="connsiteY8" fmla="*/ 2507 h 10000"/>
                  <a:gd name="connsiteX9" fmla="*/ 153 w 10000"/>
                  <a:gd name="connsiteY9" fmla="*/ 9900 h 10000"/>
                  <a:gd name="connsiteX10" fmla="*/ 96 w 10000"/>
                  <a:gd name="connsiteY10" fmla="*/ 10000 h 10000"/>
                  <a:gd name="connsiteX0" fmla="*/ 96 w 10000"/>
                  <a:gd name="connsiteY0" fmla="*/ 9059 h 9059"/>
                  <a:gd name="connsiteX1" fmla="*/ 96 w 10000"/>
                  <a:gd name="connsiteY1" fmla="*/ 9059 h 9059"/>
                  <a:gd name="connsiteX2" fmla="*/ 12 w 10000"/>
                  <a:gd name="connsiteY2" fmla="*/ 8859 h 9059"/>
                  <a:gd name="connsiteX3" fmla="*/ 40 w 10000"/>
                  <a:gd name="connsiteY3" fmla="*/ 8360 h 9059"/>
                  <a:gd name="connsiteX4" fmla="*/ 8622 w 10000"/>
                  <a:gd name="connsiteY4" fmla="*/ 467 h 9059"/>
                  <a:gd name="connsiteX5" fmla="*/ 9916 w 10000"/>
                  <a:gd name="connsiteY5" fmla="*/ 966 h 9059"/>
                  <a:gd name="connsiteX6" fmla="*/ 10000 w 10000"/>
                  <a:gd name="connsiteY6" fmla="*/ 1366 h 9059"/>
                  <a:gd name="connsiteX7" fmla="*/ 9888 w 10000"/>
                  <a:gd name="connsiteY7" fmla="*/ 1566 h 9059"/>
                  <a:gd name="connsiteX8" fmla="*/ 153 w 10000"/>
                  <a:gd name="connsiteY8" fmla="*/ 8959 h 9059"/>
                  <a:gd name="connsiteX9" fmla="*/ 96 w 10000"/>
                  <a:gd name="connsiteY9" fmla="*/ 9059 h 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059">
                    <a:moveTo>
                      <a:pt x="96" y="9059"/>
                    </a:moveTo>
                    <a:lnTo>
                      <a:pt x="96" y="9059"/>
                    </a:lnTo>
                    <a:cubicBezTo>
                      <a:pt x="68" y="9059"/>
                      <a:pt x="40" y="8959"/>
                      <a:pt x="12" y="8859"/>
                    </a:cubicBezTo>
                    <a:cubicBezTo>
                      <a:pt x="-16" y="8659"/>
                      <a:pt x="12" y="8459"/>
                      <a:pt x="40" y="8360"/>
                    </a:cubicBezTo>
                    <a:cubicBezTo>
                      <a:pt x="3670" y="1066"/>
                      <a:pt x="6905" y="267"/>
                      <a:pt x="8622" y="467"/>
                    </a:cubicBezTo>
                    <a:cubicBezTo>
                      <a:pt x="10268" y="-765"/>
                      <a:pt x="9686" y="816"/>
                      <a:pt x="9916" y="966"/>
                    </a:cubicBezTo>
                    <a:cubicBezTo>
                      <a:pt x="9972" y="966"/>
                      <a:pt x="10000" y="1166"/>
                      <a:pt x="10000" y="1366"/>
                    </a:cubicBezTo>
                    <a:cubicBezTo>
                      <a:pt x="9972" y="1566"/>
                      <a:pt x="9944" y="1666"/>
                      <a:pt x="9888" y="1566"/>
                    </a:cubicBezTo>
                    <a:cubicBezTo>
                      <a:pt x="9831" y="1566"/>
                      <a:pt x="5414" y="-1732"/>
                      <a:pt x="153" y="8959"/>
                    </a:cubicBezTo>
                    <a:cubicBezTo>
                      <a:pt x="124" y="9059"/>
                      <a:pt x="124" y="9059"/>
                      <a:pt x="96" y="905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0" name="Group 449">
              <a:extLst>
                <a:ext uri="{FF2B5EF4-FFF2-40B4-BE49-F238E27FC236}">
                  <a16:creationId xmlns:a16="http://schemas.microsoft.com/office/drawing/2014/main" id="{A10E67A9-61E6-41EE-91A2-BEF76E8BA132}"/>
                </a:ext>
              </a:extLst>
            </p:cNvPr>
            <p:cNvGrpSpPr/>
            <p:nvPr/>
          </p:nvGrpSpPr>
          <p:grpSpPr>
            <a:xfrm>
              <a:off x="2489838" y="3339654"/>
              <a:ext cx="490902" cy="731307"/>
              <a:chOff x="1800511" y="3342195"/>
              <a:chExt cx="466048" cy="694281"/>
            </a:xfrm>
            <a:scene3d>
              <a:camera prst="isometricOffAxis2Left">
                <a:rot lat="1800000" lon="3000000" rev="0"/>
              </a:camera>
              <a:lightRig rig="soft" dir="t"/>
            </a:scene3d>
          </p:grpSpPr>
          <p:sp>
            <p:nvSpPr>
              <p:cNvPr id="416" name="Rectangle: Rounded Corners 415">
                <a:extLst>
                  <a:ext uri="{FF2B5EF4-FFF2-40B4-BE49-F238E27FC236}">
                    <a16:creationId xmlns:a16="http://schemas.microsoft.com/office/drawing/2014/main" id="{F6FC72B9-5508-4E44-AB4F-7321F9A4A65E}"/>
                  </a:ext>
                </a:extLst>
              </p:cNvPr>
              <p:cNvSpPr/>
              <p:nvPr/>
            </p:nvSpPr>
            <p:spPr bwMode="auto">
              <a:xfrm>
                <a:off x="1800511" y="3342195"/>
                <a:ext cx="466048" cy="694281"/>
              </a:xfrm>
              <a:prstGeom prst="roundRect">
                <a:avLst>
                  <a:gd name="adj" fmla="val 9258"/>
                </a:avLst>
              </a:prstGeom>
              <a:solidFill>
                <a:schemeClr val="accent1">
                  <a:lumMod val="60000"/>
                  <a:lumOff val="40000"/>
                </a:schemeClr>
              </a:solidFill>
              <a:ln>
                <a:noFill/>
                <a:headEnd type="none" w="med" len="med"/>
                <a:tailEnd type="none" w="med" len="med"/>
              </a:ln>
              <a:effectLst/>
              <a:sp3d prstMaterial="matte">
                <a:bevelT w="0" h="317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7" name="Rectangle: Rounded Corners 416">
                <a:extLst>
                  <a:ext uri="{FF2B5EF4-FFF2-40B4-BE49-F238E27FC236}">
                    <a16:creationId xmlns:a16="http://schemas.microsoft.com/office/drawing/2014/main" id="{CA711764-D798-41D3-8C81-A125D5325AC1}"/>
                  </a:ext>
                </a:extLst>
              </p:cNvPr>
              <p:cNvSpPr/>
              <p:nvPr/>
            </p:nvSpPr>
            <p:spPr bwMode="auto">
              <a:xfrm>
                <a:off x="1816151" y="3357647"/>
                <a:ext cx="434768" cy="663376"/>
              </a:xfrm>
              <a:prstGeom prst="roundRect">
                <a:avLst>
                  <a:gd name="adj" fmla="val 695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8" name="Rectangle: Rounded Corners 417">
                <a:extLst>
                  <a:ext uri="{FF2B5EF4-FFF2-40B4-BE49-F238E27FC236}">
                    <a16:creationId xmlns:a16="http://schemas.microsoft.com/office/drawing/2014/main" id="{3CD425EF-03FF-41CD-8F69-716F7B79681B}"/>
                  </a:ext>
                </a:extLst>
              </p:cNvPr>
              <p:cNvSpPr/>
              <p:nvPr/>
            </p:nvSpPr>
            <p:spPr bwMode="auto">
              <a:xfrm>
                <a:off x="1832299" y="3371583"/>
                <a:ext cx="402472" cy="635504"/>
              </a:xfrm>
              <a:prstGeom prst="roundRect">
                <a:avLst>
                  <a:gd name="adj" fmla="val 60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22" name="Group 421">
                <a:extLst>
                  <a:ext uri="{FF2B5EF4-FFF2-40B4-BE49-F238E27FC236}">
                    <a16:creationId xmlns:a16="http://schemas.microsoft.com/office/drawing/2014/main" id="{A220B278-3791-4ED5-B59F-5FF67460F156}"/>
                  </a:ext>
                </a:extLst>
              </p:cNvPr>
              <p:cNvGrpSpPr/>
              <p:nvPr/>
            </p:nvGrpSpPr>
            <p:grpSpPr>
              <a:xfrm>
                <a:off x="1863535" y="3400788"/>
                <a:ext cx="347443" cy="45719"/>
                <a:chOff x="1863535" y="3400788"/>
                <a:chExt cx="347443" cy="45719"/>
              </a:xfrm>
            </p:grpSpPr>
            <p:sp>
              <p:nvSpPr>
                <p:cNvPr id="420" name="Frame 419">
                  <a:extLst>
                    <a:ext uri="{FF2B5EF4-FFF2-40B4-BE49-F238E27FC236}">
                      <a16:creationId xmlns:a16="http://schemas.microsoft.com/office/drawing/2014/main" id="{2597E3F6-17B9-434C-86C1-070F4C4DC530}"/>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1" name="Rectangle 420">
                  <a:extLst>
                    <a:ext uri="{FF2B5EF4-FFF2-40B4-BE49-F238E27FC236}">
                      <a16:creationId xmlns:a16="http://schemas.microsoft.com/office/drawing/2014/main" id="{E534CE36-3BD7-4326-8B92-50F1A728B0B4}"/>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23" name="Group 422">
                <a:extLst>
                  <a:ext uri="{FF2B5EF4-FFF2-40B4-BE49-F238E27FC236}">
                    <a16:creationId xmlns:a16="http://schemas.microsoft.com/office/drawing/2014/main" id="{4DED3665-1823-42D5-AED5-32CB1BFCFBCE}"/>
                  </a:ext>
                </a:extLst>
              </p:cNvPr>
              <p:cNvGrpSpPr/>
              <p:nvPr/>
            </p:nvGrpSpPr>
            <p:grpSpPr>
              <a:xfrm>
                <a:off x="1863535" y="3467294"/>
                <a:ext cx="347443" cy="45719"/>
                <a:chOff x="1863535" y="3400788"/>
                <a:chExt cx="347443" cy="45719"/>
              </a:xfrm>
            </p:grpSpPr>
            <p:sp>
              <p:nvSpPr>
                <p:cNvPr id="424" name="Frame 423">
                  <a:extLst>
                    <a:ext uri="{FF2B5EF4-FFF2-40B4-BE49-F238E27FC236}">
                      <a16:creationId xmlns:a16="http://schemas.microsoft.com/office/drawing/2014/main" id="{AA32F32D-DCFC-44A6-B71D-683029B9E08F}"/>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5" name="Rectangle 424">
                  <a:extLst>
                    <a:ext uri="{FF2B5EF4-FFF2-40B4-BE49-F238E27FC236}">
                      <a16:creationId xmlns:a16="http://schemas.microsoft.com/office/drawing/2014/main" id="{EB0512A2-5E9D-43E8-A176-9D852086958E}"/>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26" name="Group 425">
                <a:extLst>
                  <a:ext uri="{FF2B5EF4-FFF2-40B4-BE49-F238E27FC236}">
                    <a16:creationId xmlns:a16="http://schemas.microsoft.com/office/drawing/2014/main" id="{5C8FDC24-5832-45E7-A57E-D717CB0C4AAB}"/>
                  </a:ext>
                </a:extLst>
              </p:cNvPr>
              <p:cNvGrpSpPr/>
              <p:nvPr/>
            </p:nvGrpSpPr>
            <p:grpSpPr>
              <a:xfrm>
                <a:off x="1863535" y="3600306"/>
                <a:ext cx="347443" cy="45719"/>
                <a:chOff x="1863535" y="3400788"/>
                <a:chExt cx="347443" cy="45719"/>
              </a:xfrm>
            </p:grpSpPr>
            <p:sp>
              <p:nvSpPr>
                <p:cNvPr id="427" name="Frame 426">
                  <a:extLst>
                    <a:ext uri="{FF2B5EF4-FFF2-40B4-BE49-F238E27FC236}">
                      <a16:creationId xmlns:a16="http://schemas.microsoft.com/office/drawing/2014/main" id="{E2DDCB8A-F1B2-4DFC-986C-B747B96C15F7}"/>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8" name="Rectangle 427">
                  <a:extLst>
                    <a:ext uri="{FF2B5EF4-FFF2-40B4-BE49-F238E27FC236}">
                      <a16:creationId xmlns:a16="http://schemas.microsoft.com/office/drawing/2014/main" id="{F1B846FF-60DA-4C5D-B8D2-0F3C760BA4B9}"/>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29" name="Group 428">
                <a:extLst>
                  <a:ext uri="{FF2B5EF4-FFF2-40B4-BE49-F238E27FC236}">
                    <a16:creationId xmlns:a16="http://schemas.microsoft.com/office/drawing/2014/main" id="{B856979B-EE2D-477C-B0E1-C29FA595CB89}"/>
                  </a:ext>
                </a:extLst>
              </p:cNvPr>
              <p:cNvGrpSpPr/>
              <p:nvPr/>
            </p:nvGrpSpPr>
            <p:grpSpPr>
              <a:xfrm>
                <a:off x="1863535" y="3666812"/>
                <a:ext cx="347443" cy="45719"/>
                <a:chOff x="1863535" y="3400788"/>
                <a:chExt cx="347443" cy="45719"/>
              </a:xfrm>
            </p:grpSpPr>
            <p:sp>
              <p:nvSpPr>
                <p:cNvPr id="430" name="Frame 429">
                  <a:extLst>
                    <a:ext uri="{FF2B5EF4-FFF2-40B4-BE49-F238E27FC236}">
                      <a16:creationId xmlns:a16="http://schemas.microsoft.com/office/drawing/2014/main" id="{7C6FC828-8F55-41F4-A78E-034C434D34F7}"/>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1" name="Rectangle 430">
                  <a:extLst>
                    <a:ext uri="{FF2B5EF4-FFF2-40B4-BE49-F238E27FC236}">
                      <a16:creationId xmlns:a16="http://schemas.microsoft.com/office/drawing/2014/main" id="{48927655-7E78-4B1F-B775-120B6D3D6B7E}"/>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32" name="Group 431">
                <a:extLst>
                  <a:ext uri="{FF2B5EF4-FFF2-40B4-BE49-F238E27FC236}">
                    <a16:creationId xmlns:a16="http://schemas.microsoft.com/office/drawing/2014/main" id="{89831086-1DB4-4FDB-841E-6E822EAE4DD8}"/>
                  </a:ext>
                </a:extLst>
              </p:cNvPr>
              <p:cNvGrpSpPr/>
              <p:nvPr/>
            </p:nvGrpSpPr>
            <p:grpSpPr>
              <a:xfrm>
                <a:off x="1863535" y="3533800"/>
                <a:ext cx="347443" cy="45719"/>
                <a:chOff x="1863535" y="3400788"/>
                <a:chExt cx="347443" cy="45719"/>
              </a:xfrm>
            </p:grpSpPr>
            <p:sp>
              <p:nvSpPr>
                <p:cNvPr id="433" name="Frame 432">
                  <a:extLst>
                    <a:ext uri="{FF2B5EF4-FFF2-40B4-BE49-F238E27FC236}">
                      <a16:creationId xmlns:a16="http://schemas.microsoft.com/office/drawing/2014/main" id="{1C5E1970-2743-4947-B008-C90DB83B75C2}"/>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D4FCEEF5-59CB-4741-862B-53FB55A2931C}"/>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38" name="Group 437">
                <a:extLst>
                  <a:ext uri="{FF2B5EF4-FFF2-40B4-BE49-F238E27FC236}">
                    <a16:creationId xmlns:a16="http://schemas.microsoft.com/office/drawing/2014/main" id="{F2F2B2CD-ECB5-4C19-9043-C1E325DEC45D}"/>
                  </a:ext>
                </a:extLst>
              </p:cNvPr>
              <p:cNvGrpSpPr/>
              <p:nvPr/>
            </p:nvGrpSpPr>
            <p:grpSpPr>
              <a:xfrm>
                <a:off x="1863535" y="3745965"/>
                <a:ext cx="347443" cy="45719"/>
                <a:chOff x="1863535" y="3400788"/>
                <a:chExt cx="347443" cy="45719"/>
              </a:xfrm>
            </p:grpSpPr>
            <p:sp>
              <p:nvSpPr>
                <p:cNvPr id="439" name="Frame 438">
                  <a:extLst>
                    <a:ext uri="{FF2B5EF4-FFF2-40B4-BE49-F238E27FC236}">
                      <a16:creationId xmlns:a16="http://schemas.microsoft.com/office/drawing/2014/main" id="{E2325488-4EEA-4E6C-9D5C-74F562E1B8AB}"/>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C6315977-2C7E-40CC-A1BE-BA08362AE907}"/>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968E6396-8BA1-41CD-A0EE-5B5BE8F1BF05}"/>
                  </a:ext>
                </a:extLst>
              </p:cNvPr>
              <p:cNvGrpSpPr/>
              <p:nvPr/>
            </p:nvGrpSpPr>
            <p:grpSpPr>
              <a:xfrm>
                <a:off x="1863535" y="3878977"/>
                <a:ext cx="347443" cy="45719"/>
                <a:chOff x="1863535" y="3400788"/>
                <a:chExt cx="347443" cy="45719"/>
              </a:xfrm>
            </p:grpSpPr>
            <p:sp>
              <p:nvSpPr>
                <p:cNvPr id="442" name="Frame 441">
                  <a:extLst>
                    <a:ext uri="{FF2B5EF4-FFF2-40B4-BE49-F238E27FC236}">
                      <a16:creationId xmlns:a16="http://schemas.microsoft.com/office/drawing/2014/main" id="{10A11C89-47B5-4CD4-B108-9BC1A1B52464}"/>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3" name="Rectangle 442">
                  <a:extLst>
                    <a:ext uri="{FF2B5EF4-FFF2-40B4-BE49-F238E27FC236}">
                      <a16:creationId xmlns:a16="http://schemas.microsoft.com/office/drawing/2014/main" id="{9BD6B58A-6218-4A2A-AC06-764609DC967C}"/>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4" name="Group 443">
                <a:extLst>
                  <a:ext uri="{FF2B5EF4-FFF2-40B4-BE49-F238E27FC236}">
                    <a16:creationId xmlns:a16="http://schemas.microsoft.com/office/drawing/2014/main" id="{8DFDB457-99F0-4CA9-9927-553FF2A9BA73}"/>
                  </a:ext>
                </a:extLst>
              </p:cNvPr>
              <p:cNvGrpSpPr/>
              <p:nvPr/>
            </p:nvGrpSpPr>
            <p:grpSpPr>
              <a:xfrm>
                <a:off x="1863535" y="3945483"/>
                <a:ext cx="347443" cy="45719"/>
                <a:chOff x="1863535" y="3400788"/>
                <a:chExt cx="347443" cy="45719"/>
              </a:xfrm>
            </p:grpSpPr>
            <p:sp>
              <p:nvSpPr>
                <p:cNvPr id="445" name="Frame 444">
                  <a:extLst>
                    <a:ext uri="{FF2B5EF4-FFF2-40B4-BE49-F238E27FC236}">
                      <a16:creationId xmlns:a16="http://schemas.microsoft.com/office/drawing/2014/main" id="{92EB7DF7-5C0D-4CD0-8A83-B0E451B11E43}"/>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6" name="Rectangle 445">
                  <a:extLst>
                    <a:ext uri="{FF2B5EF4-FFF2-40B4-BE49-F238E27FC236}">
                      <a16:creationId xmlns:a16="http://schemas.microsoft.com/office/drawing/2014/main" id="{ECCB94DA-1A24-41E0-B00A-86B069CB735A}"/>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4A62E58A-2CEA-47AD-B079-121ED35500CD}"/>
                  </a:ext>
                </a:extLst>
              </p:cNvPr>
              <p:cNvGrpSpPr/>
              <p:nvPr/>
            </p:nvGrpSpPr>
            <p:grpSpPr>
              <a:xfrm>
                <a:off x="1863535" y="3812471"/>
                <a:ext cx="347443" cy="45719"/>
                <a:chOff x="1863535" y="3400788"/>
                <a:chExt cx="347443" cy="45719"/>
              </a:xfrm>
            </p:grpSpPr>
            <p:sp>
              <p:nvSpPr>
                <p:cNvPr id="448" name="Frame 447">
                  <a:extLst>
                    <a:ext uri="{FF2B5EF4-FFF2-40B4-BE49-F238E27FC236}">
                      <a16:creationId xmlns:a16="http://schemas.microsoft.com/office/drawing/2014/main" id="{BDFE2BBE-DEC2-43B3-BD16-8D764F6D92A6}"/>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9" name="Rectangle 448">
                  <a:extLst>
                    <a:ext uri="{FF2B5EF4-FFF2-40B4-BE49-F238E27FC236}">
                      <a16:creationId xmlns:a16="http://schemas.microsoft.com/office/drawing/2014/main" id="{688601E2-3F18-4B9E-AC92-B14CC79AE250}"/>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455" name="Group 454">
              <a:extLst>
                <a:ext uri="{FF2B5EF4-FFF2-40B4-BE49-F238E27FC236}">
                  <a16:creationId xmlns:a16="http://schemas.microsoft.com/office/drawing/2014/main" id="{E662A53A-FFD3-4FE6-A9B9-6F8B8981DE46}"/>
                </a:ext>
              </a:extLst>
            </p:cNvPr>
            <p:cNvGrpSpPr/>
            <p:nvPr/>
          </p:nvGrpSpPr>
          <p:grpSpPr>
            <a:xfrm>
              <a:off x="2598563" y="4020275"/>
              <a:ext cx="236996" cy="112965"/>
              <a:chOff x="1485405" y="3221740"/>
              <a:chExt cx="586072" cy="109264"/>
            </a:xfrm>
            <a:scene3d>
              <a:camera prst="isometricOffAxis2Top">
                <a:rot lat="17400000" lon="2400000" rev="17400000"/>
              </a:camera>
              <a:lightRig rig="threePt" dir="t"/>
            </a:scene3d>
          </p:grpSpPr>
          <p:sp>
            <p:nvSpPr>
              <p:cNvPr id="451" name="Rectangle 450">
                <a:extLst>
                  <a:ext uri="{FF2B5EF4-FFF2-40B4-BE49-F238E27FC236}">
                    <a16:creationId xmlns:a16="http://schemas.microsoft.com/office/drawing/2014/main" id="{D8B6AE6E-6D66-4C46-B82C-20DDA541A747}"/>
                  </a:ext>
                </a:extLst>
              </p:cNvPr>
              <p:cNvSpPr/>
              <p:nvPr/>
            </p:nvSpPr>
            <p:spPr bwMode="auto">
              <a:xfrm>
                <a:off x="1485405" y="3221740"/>
                <a:ext cx="109264" cy="109264"/>
              </a:xfrm>
              <a:prstGeom prst="rect">
                <a:avLst/>
              </a:prstGeom>
              <a:solidFill>
                <a:schemeClr val="accent1"/>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2" name="Rectangle 451">
                <a:extLst>
                  <a:ext uri="{FF2B5EF4-FFF2-40B4-BE49-F238E27FC236}">
                    <a16:creationId xmlns:a16="http://schemas.microsoft.com/office/drawing/2014/main" id="{319118FB-E59F-4031-AAEC-71F0C00FCEE1}"/>
                  </a:ext>
                </a:extLst>
              </p:cNvPr>
              <p:cNvSpPr/>
              <p:nvPr/>
            </p:nvSpPr>
            <p:spPr bwMode="auto">
              <a:xfrm>
                <a:off x="1644341" y="3221740"/>
                <a:ext cx="109264" cy="109264"/>
              </a:xfrm>
              <a:prstGeom prst="rect">
                <a:avLst/>
              </a:prstGeom>
              <a:solidFill>
                <a:srgbClr val="50E6FF"/>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3" name="Rectangle 452">
                <a:extLst>
                  <a:ext uri="{FF2B5EF4-FFF2-40B4-BE49-F238E27FC236}">
                    <a16:creationId xmlns:a16="http://schemas.microsoft.com/office/drawing/2014/main" id="{5FA904F1-0C3C-44D6-9350-3E1C39B8753C}"/>
                  </a:ext>
                </a:extLst>
              </p:cNvPr>
              <p:cNvSpPr/>
              <p:nvPr/>
            </p:nvSpPr>
            <p:spPr bwMode="auto">
              <a:xfrm>
                <a:off x="1803277" y="3221740"/>
                <a:ext cx="109264" cy="109264"/>
              </a:xfrm>
              <a:prstGeom prst="rect">
                <a:avLst/>
              </a:prstGeom>
              <a:solidFill>
                <a:srgbClr val="50E6FF"/>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4" name="Rectangle 453">
                <a:extLst>
                  <a:ext uri="{FF2B5EF4-FFF2-40B4-BE49-F238E27FC236}">
                    <a16:creationId xmlns:a16="http://schemas.microsoft.com/office/drawing/2014/main" id="{823044DC-A9C7-4326-B23D-CA6537BB8853}"/>
                  </a:ext>
                </a:extLst>
              </p:cNvPr>
              <p:cNvSpPr/>
              <p:nvPr/>
            </p:nvSpPr>
            <p:spPr bwMode="auto">
              <a:xfrm>
                <a:off x="1962213" y="3221740"/>
                <a:ext cx="109264" cy="109264"/>
              </a:xfrm>
              <a:prstGeom prst="rect">
                <a:avLst/>
              </a:prstGeom>
              <a:solidFill>
                <a:srgbClr val="50E6FF"/>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5" name="TextBox 34">
            <a:extLst>
              <a:ext uri="{FF2B5EF4-FFF2-40B4-BE49-F238E27FC236}">
                <a16:creationId xmlns:a16="http://schemas.microsoft.com/office/drawing/2014/main" id="{CE3C0C84-CE9D-2F4D-A9CB-22DE3960570E}"/>
              </a:ext>
            </a:extLst>
          </p:cNvPr>
          <p:cNvSpPr txBox="1"/>
          <p:nvPr/>
        </p:nvSpPr>
        <p:spPr>
          <a:xfrm>
            <a:off x="1640656" y="4996968"/>
            <a:ext cx="1223092" cy="100540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9" normalizeH="0" baseline="0" noProof="0">
                <a:ln w="3175">
                  <a:noFill/>
                </a:ln>
                <a:solidFill>
                  <a:srgbClr val="0078D4"/>
                </a:solidFill>
                <a:effectLst/>
                <a:uLnTx/>
                <a:uFillTx/>
                <a:latin typeface="Segoe UI"/>
                <a:ea typeface="+mn-ea"/>
                <a:cs typeface="Segoe UI" pitchFamily="34" charset="0"/>
              </a:rPr>
              <a:t>Control</a:t>
            </a:r>
            <a:endParaRPr kumimoji="0" lang="en-US" sz="2667" b="1" i="0" u="none" strike="noStrike" kern="1200" cap="none" spc="-49" normalizeH="0" baseline="0" noProof="0">
              <a:ln w="3175">
                <a:noFill/>
              </a:ln>
              <a:solidFill>
                <a:srgbClr val="0078D4"/>
              </a:solidFill>
              <a:effectLst/>
              <a:uLnTx/>
              <a:uFillTx/>
              <a:latin typeface="Segoe UI"/>
              <a:ea typeface="+mn-ea"/>
              <a:cs typeface="Segoe UI" pitchFamily="34" charset="0"/>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Audit trail</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Datasheets</a:t>
            </a:r>
          </a:p>
        </p:txBody>
      </p:sp>
      <p:grpSp>
        <p:nvGrpSpPr>
          <p:cNvPr id="11" name="center cricles">
            <a:extLst>
              <a:ext uri="{FF2B5EF4-FFF2-40B4-BE49-F238E27FC236}">
                <a16:creationId xmlns:a16="http://schemas.microsoft.com/office/drawing/2014/main" id="{7A835166-6970-43A9-AE5B-2223106440ED}"/>
              </a:ext>
            </a:extLst>
          </p:cNvPr>
          <p:cNvGrpSpPr/>
          <p:nvPr/>
        </p:nvGrpSpPr>
        <p:grpSpPr>
          <a:xfrm>
            <a:off x="4435126" y="2369026"/>
            <a:ext cx="2995695" cy="2995695"/>
            <a:chOff x="15379440" y="-1896089"/>
            <a:chExt cx="5120640" cy="5120640"/>
          </a:xfrm>
          <a:scene3d>
            <a:camera prst="perspectiveRelaxed">
              <a:rot lat="18000000" lon="0" rev="0"/>
            </a:camera>
            <a:lightRig rig="soft" dir="t"/>
          </a:scene3d>
        </p:grpSpPr>
        <p:grpSp>
          <p:nvGrpSpPr>
            <p:cNvPr id="13" name="Group 12">
              <a:extLst>
                <a:ext uri="{FF2B5EF4-FFF2-40B4-BE49-F238E27FC236}">
                  <a16:creationId xmlns:a16="http://schemas.microsoft.com/office/drawing/2014/main" id="{1C8863F8-CA79-4B75-9E46-553789E51419}"/>
                </a:ext>
              </a:extLst>
            </p:cNvPr>
            <p:cNvGrpSpPr/>
            <p:nvPr/>
          </p:nvGrpSpPr>
          <p:grpSpPr>
            <a:xfrm>
              <a:off x="15379440" y="-1896089"/>
              <a:ext cx="5120640" cy="5120640"/>
              <a:chOff x="15228536" y="-1784395"/>
              <a:chExt cx="5120640" cy="5120640"/>
            </a:xfrm>
          </p:grpSpPr>
          <p:cxnSp>
            <p:nvCxnSpPr>
              <p:cNvPr id="15" name="Straight Connector 14">
                <a:extLst>
                  <a:ext uri="{FF2B5EF4-FFF2-40B4-BE49-F238E27FC236}">
                    <a16:creationId xmlns:a16="http://schemas.microsoft.com/office/drawing/2014/main" id="{D9221BF5-06E3-47BE-AC20-8DDA194495BB}"/>
                  </a:ext>
                </a:extLst>
              </p:cNvPr>
              <p:cNvCxnSpPr>
                <a:cxnSpLocks/>
              </p:cNvCxnSpPr>
              <p:nvPr/>
            </p:nvCxnSpPr>
            <p:spPr>
              <a:xfrm>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C616FC-A122-44F1-9613-EABE26A142BD}"/>
                  </a:ext>
                </a:extLst>
              </p:cNvPr>
              <p:cNvCxnSpPr>
                <a:cxnSpLocks/>
              </p:cNvCxnSpPr>
              <p:nvPr/>
            </p:nvCxnSpPr>
            <p:spPr>
              <a:xfrm rot="18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C0E4B8-7F3F-4AAA-BF77-4F9C99947FC2}"/>
                  </a:ext>
                </a:extLst>
              </p:cNvPr>
              <p:cNvCxnSpPr>
                <a:cxnSpLocks/>
              </p:cNvCxnSpPr>
              <p:nvPr/>
            </p:nvCxnSpPr>
            <p:spPr>
              <a:xfrm rot="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134325-3C5F-4F6A-8F14-8428D591C574}"/>
                  </a:ext>
                </a:extLst>
              </p:cNvPr>
              <p:cNvCxnSpPr>
                <a:cxnSpLocks/>
              </p:cNvCxnSpPr>
              <p:nvPr/>
            </p:nvCxnSpPr>
            <p:spPr>
              <a:xfrm rot="2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88A9185-D729-4159-BA30-C451739F914C}"/>
                  </a:ext>
                </a:extLst>
              </p:cNvPr>
              <p:cNvCxnSpPr>
                <a:cxnSpLocks/>
              </p:cNvCxnSpPr>
              <p:nvPr/>
            </p:nvCxnSpPr>
            <p:spPr>
              <a:xfrm rot="1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65413E-E5FA-4780-A99D-D80309336736}"/>
                  </a:ext>
                </a:extLst>
              </p:cNvPr>
              <p:cNvCxnSpPr>
                <a:cxnSpLocks/>
              </p:cNvCxnSpPr>
              <p:nvPr/>
            </p:nvCxnSpPr>
            <p:spPr>
              <a:xfrm rot="30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78CFC7-7B46-40CD-89BB-AE0E07E08C94}"/>
                  </a:ext>
                </a:extLst>
              </p:cNvPr>
              <p:cNvCxnSpPr>
                <a:cxnSpLocks/>
              </p:cNvCxnSpPr>
              <p:nvPr/>
            </p:nvCxnSpPr>
            <p:spPr>
              <a:xfrm rot="3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EDB5F9-8910-4617-8F74-C0881D28D4FC}"/>
                  </a:ext>
                </a:extLst>
              </p:cNvPr>
              <p:cNvCxnSpPr>
                <a:cxnSpLocks/>
              </p:cNvCxnSpPr>
              <p:nvPr/>
            </p:nvCxnSpPr>
            <p:spPr>
              <a:xfrm rot="4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98E90C-7E44-4CA2-B7A2-06317D2879AE}"/>
                  </a:ext>
                </a:extLst>
              </p:cNvPr>
              <p:cNvCxnSpPr>
                <a:cxnSpLocks/>
              </p:cNvCxnSpPr>
              <p:nvPr/>
            </p:nvCxnSpPr>
            <p:spPr>
              <a:xfrm rot="48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91A003-C891-4DFC-92B5-E84A1FB58419}"/>
                  </a:ext>
                </a:extLst>
              </p:cNvPr>
              <p:cNvCxnSpPr>
                <a:cxnSpLocks/>
              </p:cNvCxnSpPr>
              <p:nvPr/>
            </p:nvCxnSpPr>
            <p:spPr>
              <a:xfrm rot="5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C81B49A-0A88-4C4E-BF03-38698AEFB208}"/>
                  </a:ext>
                </a:extLst>
              </p:cNvPr>
              <p:cNvCxnSpPr>
                <a:cxnSpLocks/>
              </p:cNvCxnSpPr>
              <p:nvPr/>
            </p:nvCxnSpPr>
            <p:spPr>
              <a:xfrm rot="60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44D8CC-22FD-48D5-A030-4DB3478DE14E}"/>
                  </a:ext>
                </a:extLst>
              </p:cNvPr>
              <p:cNvCxnSpPr>
                <a:cxnSpLocks/>
              </p:cNvCxnSpPr>
              <p:nvPr/>
            </p:nvCxnSpPr>
            <p:spPr>
              <a:xfrm rot="6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9AED9E-EF0D-4BD0-880A-6BB30A079CE6}"/>
                  </a:ext>
                </a:extLst>
              </p:cNvPr>
              <p:cNvCxnSpPr>
                <a:cxnSpLocks/>
              </p:cNvCxnSpPr>
              <p:nvPr/>
            </p:nvCxnSpPr>
            <p:spPr>
              <a:xfrm rot="7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205D18-2BB5-4700-9E4E-EB9D4587A15B}"/>
                  </a:ext>
                </a:extLst>
              </p:cNvPr>
              <p:cNvCxnSpPr>
                <a:cxnSpLocks/>
              </p:cNvCxnSpPr>
              <p:nvPr/>
            </p:nvCxnSpPr>
            <p:spPr>
              <a:xfrm rot="78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E9AA9C-7353-4BCD-BE11-5A79F18A8820}"/>
                  </a:ext>
                </a:extLst>
              </p:cNvPr>
              <p:cNvCxnSpPr>
                <a:cxnSpLocks/>
              </p:cNvCxnSpPr>
              <p:nvPr/>
            </p:nvCxnSpPr>
            <p:spPr>
              <a:xfrm rot="5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CE5F24-C423-48FF-BA56-F4C5E100B2B7}"/>
                  </a:ext>
                </a:extLst>
              </p:cNvPr>
              <p:cNvCxnSpPr>
                <a:cxnSpLocks/>
              </p:cNvCxnSpPr>
              <p:nvPr/>
            </p:nvCxnSpPr>
            <p:spPr>
              <a:xfrm rot="8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7EE137-377F-4DC3-84D3-6D4DA7D990E5}"/>
                  </a:ext>
                </a:extLst>
              </p:cNvPr>
              <p:cNvCxnSpPr>
                <a:cxnSpLocks/>
              </p:cNvCxnSpPr>
              <p:nvPr/>
            </p:nvCxnSpPr>
            <p:spPr>
              <a:xfrm rot="9000000">
                <a:off x="17788857"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6FB9A5-BE47-48A6-8CD4-E9EB68E9695C}"/>
                  </a:ext>
                </a:extLst>
              </p:cNvPr>
              <p:cNvCxnSpPr>
                <a:cxnSpLocks/>
              </p:cNvCxnSpPr>
              <p:nvPr/>
            </p:nvCxnSpPr>
            <p:spPr>
              <a:xfrm rot="9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AE4408-F2C3-4A9E-805F-0A767175B6D5}"/>
                  </a:ext>
                </a:extLst>
              </p:cNvPr>
              <p:cNvCxnSpPr>
                <a:cxnSpLocks/>
              </p:cNvCxnSpPr>
              <p:nvPr/>
            </p:nvCxnSpPr>
            <p:spPr>
              <a:xfrm rot="10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AEF578A8-2275-46C3-95CD-D061C3CFB58F}"/>
                </a:ext>
              </a:extLst>
            </p:cNvPr>
            <p:cNvSpPr/>
            <p:nvPr/>
          </p:nvSpPr>
          <p:spPr bwMode="auto">
            <a:xfrm>
              <a:off x="15922759" y="-1352770"/>
              <a:ext cx="4034002" cy="4034002"/>
            </a:xfrm>
            <a:prstGeom prst="ellipse">
              <a:avLst/>
            </a:prstGeom>
            <a:solidFill>
              <a:schemeClr val="bg1">
                <a:lumMod val="95000"/>
                <a:lumOff val="5000"/>
              </a:schemeClr>
            </a:solidFill>
            <a:ln w="22225">
              <a:solidFill>
                <a:schemeClr val="bg2"/>
              </a:solid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723EA5A6-17AC-0642-8ACF-7CC8DF012DDF}"/>
              </a:ext>
            </a:extLst>
          </p:cNvPr>
          <p:cNvSpPr txBox="1"/>
          <p:nvPr/>
        </p:nvSpPr>
        <p:spPr>
          <a:xfrm>
            <a:off x="4999529" y="630464"/>
            <a:ext cx="2011640" cy="106695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9" normalizeH="0" baseline="0" noProof="0" dirty="0">
                <a:ln w="3175">
                  <a:noFill/>
                </a:ln>
                <a:solidFill>
                  <a:srgbClr val="0078D4"/>
                </a:solidFill>
                <a:effectLst/>
                <a:uLnTx/>
                <a:uFillTx/>
                <a:latin typeface="Segoe UI"/>
                <a:ea typeface="+mn-ea"/>
                <a:cs typeface="Segoe UI" pitchFamily="34" charset="0"/>
              </a:rPr>
              <a:t>Understand</a:t>
            </a:r>
            <a:endParaRPr kumimoji="0" lang="en-US" sz="2667" b="1" i="0" u="none" strike="noStrike" kern="1200" cap="none" spc="-49" normalizeH="0" baseline="0" noProof="0" dirty="0">
              <a:ln w="3175">
                <a:noFill/>
              </a:ln>
              <a:solidFill>
                <a:srgbClr val="0078D4"/>
              </a:solidFill>
              <a:effectLst/>
              <a:uLnTx/>
              <a:uFillTx/>
              <a:latin typeface="Segoe UI"/>
              <a:ea typeface="+mn-ea"/>
              <a:cs typeface="Segoe UI" pitchFamily="34" charset="0"/>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Interpretability</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Fairness</a:t>
            </a:r>
          </a:p>
        </p:txBody>
      </p:sp>
      <p:grpSp>
        <p:nvGrpSpPr>
          <p:cNvPr id="457" name="Understand">
            <a:extLst>
              <a:ext uri="{FF2B5EF4-FFF2-40B4-BE49-F238E27FC236}">
                <a16:creationId xmlns:a16="http://schemas.microsoft.com/office/drawing/2014/main" id="{E1E14376-4E08-49A5-81C1-4E0383B2368E}"/>
              </a:ext>
            </a:extLst>
          </p:cNvPr>
          <p:cNvGrpSpPr/>
          <p:nvPr/>
        </p:nvGrpSpPr>
        <p:grpSpPr>
          <a:xfrm>
            <a:off x="5260717" y="1649943"/>
            <a:ext cx="1402427" cy="1247053"/>
            <a:chOff x="3806085" y="500298"/>
            <a:chExt cx="1767077" cy="1571305"/>
          </a:xfrm>
        </p:grpSpPr>
        <p:grpSp>
          <p:nvGrpSpPr>
            <p:cNvPr id="343" name="platform">
              <a:extLst>
                <a:ext uri="{FF2B5EF4-FFF2-40B4-BE49-F238E27FC236}">
                  <a16:creationId xmlns:a16="http://schemas.microsoft.com/office/drawing/2014/main" id="{14A1802D-7EB3-43FD-B639-236C0D02E187}"/>
                </a:ext>
              </a:extLst>
            </p:cNvPr>
            <p:cNvGrpSpPr/>
            <p:nvPr/>
          </p:nvGrpSpPr>
          <p:grpSpPr>
            <a:xfrm>
              <a:off x="3806085" y="632057"/>
              <a:ext cx="1767077" cy="1439546"/>
              <a:chOff x="1548241" y="83982"/>
              <a:chExt cx="2718450" cy="2214581"/>
            </a:xfrm>
          </p:grpSpPr>
          <p:sp>
            <p:nvSpPr>
              <p:cNvPr id="179" name="Rectangle: Rounded Corners 178">
                <a:extLst>
                  <a:ext uri="{FF2B5EF4-FFF2-40B4-BE49-F238E27FC236}">
                    <a16:creationId xmlns:a16="http://schemas.microsoft.com/office/drawing/2014/main" id="{06397719-03D4-4708-9BB5-A669C4D6B5D2}"/>
                  </a:ext>
                </a:extLst>
              </p:cNvPr>
              <p:cNvSpPr/>
              <p:nvPr/>
            </p:nvSpPr>
            <p:spPr bwMode="auto">
              <a:xfrm rot="3435714">
                <a:off x="2035486" y="16588"/>
                <a:ext cx="1772993" cy="2262725"/>
              </a:xfrm>
              <a:prstGeom prst="roundRect">
                <a:avLst>
                  <a:gd name="adj" fmla="val 9132"/>
                </a:avLst>
              </a:prstGeom>
              <a:noFill/>
              <a:ln w="9525" cap="flat" cmpd="sng" algn="ctr">
                <a:solidFill>
                  <a:schemeClr val="bg2"/>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38" name="Rectangle: Rounded Corners 337">
                <a:extLst>
                  <a:ext uri="{FF2B5EF4-FFF2-40B4-BE49-F238E27FC236}">
                    <a16:creationId xmlns:a16="http://schemas.microsoft.com/office/drawing/2014/main" id="{0DE802A3-809B-4798-98D9-12BBF9526B0F}"/>
                  </a:ext>
                </a:extLst>
              </p:cNvPr>
              <p:cNvSpPr/>
              <p:nvPr/>
            </p:nvSpPr>
            <p:spPr bwMode="auto">
              <a:xfrm rot="3435714">
                <a:off x="2122882" y="128939"/>
                <a:ext cx="1588401" cy="2070771"/>
              </a:xfrm>
              <a:prstGeom prst="roundRect">
                <a:avLst>
                  <a:gd name="adj" fmla="val 9132"/>
                </a:avLst>
              </a:prstGeom>
              <a:solidFill>
                <a:schemeClr val="bg2"/>
              </a:solidFill>
              <a:ln w="9525" cap="flat" cmpd="sng" algn="ctr">
                <a:no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40" name="Rectangle: Rounded Corners 339">
                <a:extLst>
                  <a:ext uri="{FF2B5EF4-FFF2-40B4-BE49-F238E27FC236}">
                    <a16:creationId xmlns:a16="http://schemas.microsoft.com/office/drawing/2014/main" id="{78D42E53-AA28-4824-BB82-5EE8225006B4}"/>
                  </a:ext>
                </a:extLst>
              </p:cNvPr>
              <p:cNvSpPr/>
              <p:nvPr/>
            </p:nvSpPr>
            <p:spPr bwMode="auto">
              <a:xfrm rot="3435714">
                <a:off x="1915534" y="-11799"/>
                <a:ext cx="1974068" cy="2387603"/>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42" name="Rectangle: Rounded Corners 341">
                <a:extLst>
                  <a:ext uri="{FF2B5EF4-FFF2-40B4-BE49-F238E27FC236}">
                    <a16:creationId xmlns:a16="http://schemas.microsoft.com/office/drawing/2014/main" id="{F9A801E7-89FF-4526-B070-3A97EE41004F}"/>
                  </a:ext>
                </a:extLst>
              </p:cNvPr>
              <p:cNvSpPr/>
              <p:nvPr/>
            </p:nvSpPr>
            <p:spPr bwMode="auto">
              <a:xfrm rot="3435714">
                <a:off x="1800175" y="-167952"/>
                <a:ext cx="2214581" cy="2718450"/>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grpSp>
        <p:grpSp>
          <p:nvGrpSpPr>
            <p:cNvPr id="355" name="Group 354">
              <a:extLst>
                <a:ext uri="{FF2B5EF4-FFF2-40B4-BE49-F238E27FC236}">
                  <a16:creationId xmlns:a16="http://schemas.microsoft.com/office/drawing/2014/main" id="{2D9FF12E-DE30-41B8-B61F-549CF1B7A008}"/>
                </a:ext>
              </a:extLst>
            </p:cNvPr>
            <p:cNvGrpSpPr/>
            <p:nvPr/>
          </p:nvGrpSpPr>
          <p:grpSpPr>
            <a:xfrm>
              <a:off x="4172266" y="765138"/>
              <a:ext cx="360205" cy="715806"/>
              <a:chOff x="3777084" y="1106593"/>
              <a:chExt cx="1437077" cy="2855807"/>
            </a:xfrm>
          </p:grpSpPr>
          <p:sp>
            <p:nvSpPr>
              <p:cNvPr id="363" name="Rectangle 2">
                <a:extLst>
                  <a:ext uri="{FF2B5EF4-FFF2-40B4-BE49-F238E27FC236}">
                    <a16:creationId xmlns:a16="http://schemas.microsoft.com/office/drawing/2014/main" id="{24496992-8FDB-489B-8BDE-3FC4767D7E89}"/>
                  </a:ext>
                </a:extLst>
              </p:cNvPr>
              <p:cNvSpPr/>
              <p:nvPr/>
            </p:nvSpPr>
            <p:spPr bwMode="auto">
              <a:xfrm>
                <a:off x="4744044" y="1607559"/>
                <a:ext cx="237945" cy="1746923"/>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45" h="1203373">
                    <a:moveTo>
                      <a:pt x="1192" y="0"/>
                    </a:moveTo>
                    <a:lnTo>
                      <a:pt x="237945" y="55642"/>
                    </a:lnTo>
                    <a:cubicBezTo>
                      <a:pt x="235564" y="438219"/>
                      <a:pt x="233182" y="820796"/>
                      <a:pt x="230801" y="1203373"/>
                    </a:cubicBezTo>
                    <a:lnTo>
                      <a:pt x="0" y="1128906"/>
                    </a:lnTo>
                    <a:cubicBezTo>
                      <a:pt x="397" y="771041"/>
                      <a:pt x="795" y="357865"/>
                      <a:pt x="1192"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Rectangle 2">
                <a:extLst>
                  <a:ext uri="{FF2B5EF4-FFF2-40B4-BE49-F238E27FC236}">
                    <a16:creationId xmlns:a16="http://schemas.microsoft.com/office/drawing/2014/main" id="{7B047152-A4B4-48BD-B0E7-DEFE839107F9}"/>
                  </a:ext>
                </a:extLst>
              </p:cNvPr>
              <p:cNvSpPr/>
              <p:nvPr/>
            </p:nvSpPr>
            <p:spPr bwMode="auto">
              <a:xfrm flipH="1">
                <a:off x="4974845" y="1609941"/>
                <a:ext cx="239316" cy="1746923"/>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096212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096212"/>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Rectangle 1">
                <a:extLst>
                  <a:ext uri="{FF2B5EF4-FFF2-40B4-BE49-F238E27FC236}">
                    <a16:creationId xmlns:a16="http://schemas.microsoft.com/office/drawing/2014/main" id="{777ADDD3-1BDA-4C0B-8869-E04A3AA90858}"/>
                  </a:ext>
                </a:extLst>
              </p:cNvPr>
              <p:cNvSpPr/>
              <p:nvPr/>
            </p:nvSpPr>
            <p:spPr bwMode="auto">
              <a:xfrm rot="18426799">
                <a:off x="4834818" y="1424941"/>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6" name="Group 365">
                <a:extLst>
                  <a:ext uri="{FF2B5EF4-FFF2-40B4-BE49-F238E27FC236}">
                    <a16:creationId xmlns:a16="http://schemas.microsoft.com/office/drawing/2014/main" id="{1B767531-0B6D-4589-9989-DAB94BC2B7E2}"/>
                  </a:ext>
                </a:extLst>
              </p:cNvPr>
              <p:cNvGrpSpPr/>
              <p:nvPr/>
            </p:nvGrpSpPr>
            <p:grpSpPr>
              <a:xfrm>
                <a:off x="4423766" y="1106593"/>
                <a:ext cx="470117" cy="2419553"/>
                <a:chOff x="4018953" y="1160172"/>
                <a:chExt cx="470117" cy="2419553"/>
              </a:xfrm>
            </p:grpSpPr>
            <p:sp>
              <p:nvSpPr>
                <p:cNvPr id="374" name="Rectangle 2">
                  <a:extLst>
                    <a:ext uri="{FF2B5EF4-FFF2-40B4-BE49-F238E27FC236}">
                      <a16:creationId xmlns:a16="http://schemas.microsoft.com/office/drawing/2014/main" id="{7EB5867F-78D2-4FA1-A384-D2EF11FC11E6}"/>
                    </a:ext>
                  </a:extLst>
                </p:cNvPr>
                <p:cNvSpPr/>
                <p:nvPr/>
              </p:nvSpPr>
              <p:spPr bwMode="auto">
                <a:xfrm>
                  <a:off x="4018953" y="1297819"/>
                  <a:ext cx="237945" cy="2279524"/>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45" h="1203373">
                      <a:moveTo>
                        <a:pt x="1192" y="0"/>
                      </a:moveTo>
                      <a:lnTo>
                        <a:pt x="237945" y="55642"/>
                      </a:lnTo>
                      <a:cubicBezTo>
                        <a:pt x="235564" y="438219"/>
                        <a:pt x="233182" y="820796"/>
                        <a:pt x="230801" y="1203373"/>
                      </a:cubicBezTo>
                      <a:lnTo>
                        <a:pt x="0" y="1128906"/>
                      </a:lnTo>
                      <a:cubicBezTo>
                        <a:pt x="397" y="771041"/>
                        <a:pt x="795" y="357865"/>
                        <a:pt x="1192"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5" name="Rectangle 2">
                  <a:extLst>
                    <a:ext uri="{FF2B5EF4-FFF2-40B4-BE49-F238E27FC236}">
                      <a16:creationId xmlns:a16="http://schemas.microsoft.com/office/drawing/2014/main" id="{1D03BC43-5DE6-4009-BBEF-BA51F85A9FCE}"/>
                    </a:ext>
                  </a:extLst>
                </p:cNvPr>
                <p:cNvSpPr/>
                <p:nvPr/>
              </p:nvSpPr>
              <p:spPr bwMode="auto">
                <a:xfrm flipH="1">
                  <a:off x="4249754" y="1300201"/>
                  <a:ext cx="239316" cy="2279524"/>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121992"/>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Rectangle 1">
                  <a:extLst>
                    <a:ext uri="{FF2B5EF4-FFF2-40B4-BE49-F238E27FC236}">
                      <a16:creationId xmlns:a16="http://schemas.microsoft.com/office/drawing/2014/main" id="{5EFC81AA-ACD4-4E3C-B3EE-A8D692592FA6}"/>
                    </a:ext>
                  </a:extLst>
                </p:cNvPr>
                <p:cNvSpPr/>
                <p:nvPr/>
              </p:nvSpPr>
              <p:spPr bwMode="auto">
                <a:xfrm rot="18426799">
                  <a:off x="4109727" y="1115201"/>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7" name="Rectangle 2">
                <a:extLst>
                  <a:ext uri="{FF2B5EF4-FFF2-40B4-BE49-F238E27FC236}">
                    <a16:creationId xmlns:a16="http://schemas.microsoft.com/office/drawing/2014/main" id="{6DBAEC08-67A6-46DF-9DAF-4BCD5404429F}"/>
                  </a:ext>
                </a:extLst>
              </p:cNvPr>
              <p:cNvSpPr/>
              <p:nvPr/>
            </p:nvSpPr>
            <p:spPr bwMode="auto">
              <a:xfrm>
                <a:off x="4096344" y="2546962"/>
                <a:ext cx="237945" cy="121678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45" h="1203373">
                    <a:moveTo>
                      <a:pt x="1192" y="0"/>
                    </a:moveTo>
                    <a:lnTo>
                      <a:pt x="237945" y="55642"/>
                    </a:lnTo>
                    <a:cubicBezTo>
                      <a:pt x="235564" y="438219"/>
                      <a:pt x="233182" y="820796"/>
                      <a:pt x="230801" y="1203373"/>
                    </a:cubicBezTo>
                    <a:lnTo>
                      <a:pt x="0" y="1128906"/>
                    </a:lnTo>
                    <a:cubicBezTo>
                      <a:pt x="397" y="771041"/>
                      <a:pt x="795" y="357865"/>
                      <a:pt x="1192"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Rectangle 2">
                <a:extLst>
                  <a:ext uri="{FF2B5EF4-FFF2-40B4-BE49-F238E27FC236}">
                    <a16:creationId xmlns:a16="http://schemas.microsoft.com/office/drawing/2014/main" id="{66D2614E-AE8D-4E45-AD1C-E7FF934C3542}"/>
                  </a:ext>
                </a:extLst>
              </p:cNvPr>
              <p:cNvSpPr/>
              <p:nvPr/>
            </p:nvSpPr>
            <p:spPr bwMode="auto">
              <a:xfrm flipH="1">
                <a:off x="4327145" y="2549344"/>
                <a:ext cx="239316" cy="121678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065241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065241"/>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9" name="Rectangle 1">
                <a:extLst>
                  <a:ext uri="{FF2B5EF4-FFF2-40B4-BE49-F238E27FC236}">
                    <a16:creationId xmlns:a16="http://schemas.microsoft.com/office/drawing/2014/main" id="{15430057-A2C3-40B7-8DEB-96578EDBF174}"/>
                  </a:ext>
                </a:extLst>
              </p:cNvPr>
              <p:cNvSpPr/>
              <p:nvPr/>
            </p:nvSpPr>
            <p:spPr bwMode="auto">
              <a:xfrm rot="18426799">
                <a:off x="4187118" y="2364344"/>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0" name="Group 369">
                <a:extLst>
                  <a:ext uri="{FF2B5EF4-FFF2-40B4-BE49-F238E27FC236}">
                    <a16:creationId xmlns:a16="http://schemas.microsoft.com/office/drawing/2014/main" id="{6EBDE805-ACDC-4CB9-AF3A-01BD01CBB172}"/>
                  </a:ext>
                </a:extLst>
              </p:cNvPr>
              <p:cNvGrpSpPr/>
              <p:nvPr/>
            </p:nvGrpSpPr>
            <p:grpSpPr>
              <a:xfrm>
                <a:off x="3777084" y="2993545"/>
                <a:ext cx="468945" cy="968855"/>
                <a:chOff x="3777084" y="2993545"/>
                <a:chExt cx="468945" cy="968855"/>
              </a:xfrm>
            </p:grpSpPr>
            <p:sp>
              <p:nvSpPr>
                <p:cNvPr id="371" name="Rectangle 2">
                  <a:extLst>
                    <a:ext uri="{FF2B5EF4-FFF2-40B4-BE49-F238E27FC236}">
                      <a16:creationId xmlns:a16="http://schemas.microsoft.com/office/drawing/2014/main" id="{468B74AB-FD91-4996-A780-BB1C3D90C41A}"/>
                    </a:ext>
                  </a:extLst>
                </p:cNvPr>
                <p:cNvSpPr/>
                <p:nvPr/>
              </p:nvSpPr>
              <p:spPr bwMode="auto">
                <a:xfrm>
                  <a:off x="3777084" y="3131192"/>
                  <a:ext cx="236773" cy="82882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 name="connsiteX0" fmla="*/ 20 w 236773"/>
                    <a:gd name="connsiteY0" fmla="*/ 0 h 1203373"/>
                    <a:gd name="connsiteX1" fmla="*/ 236773 w 236773"/>
                    <a:gd name="connsiteY1" fmla="*/ 55642 h 1203373"/>
                    <a:gd name="connsiteX2" fmla="*/ 229629 w 236773"/>
                    <a:gd name="connsiteY2" fmla="*/ 1203373 h 1203373"/>
                    <a:gd name="connsiteX3" fmla="*/ 5065 w 236773"/>
                    <a:gd name="connsiteY3" fmla="*/ 1045591 h 1203373"/>
                    <a:gd name="connsiteX4" fmla="*/ 20 w 236773"/>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73" h="1203373">
                      <a:moveTo>
                        <a:pt x="20" y="0"/>
                      </a:moveTo>
                      <a:lnTo>
                        <a:pt x="236773" y="55642"/>
                      </a:lnTo>
                      <a:cubicBezTo>
                        <a:pt x="234392" y="438219"/>
                        <a:pt x="232010" y="820796"/>
                        <a:pt x="229629" y="1203373"/>
                      </a:cubicBezTo>
                      <a:lnTo>
                        <a:pt x="5065" y="1045591"/>
                      </a:lnTo>
                      <a:cubicBezTo>
                        <a:pt x="5462" y="687726"/>
                        <a:pt x="-377" y="357865"/>
                        <a:pt x="20"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2">
                  <a:extLst>
                    <a:ext uri="{FF2B5EF4-FFF2-40B4-BE49-F238E27FC236}">
                      <a16:creationId xmlns:a16="http://schemas.microsoft.com/office/drawing/2014/main" id="{FD83A46E-6A72-4B2B-B045-6D231B7662D8}"/>
                    </a:ext>
                  </a:extLst>
                </p:cNvPr>
                <p:cNvSpPr/>
                <p:nvPr/>
              </p:nvSpPr>
              <p:spPr bwMode="auto">
                <a:xfrm flipH="1">
                  <a:off x="4006713" y="3133574"/>
                  <a:ext cx="239316" cy="82882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035054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035054"/>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3" name="Rectangle 1">
                  <a:extLst>
                    <a:ext uri="{FF2B5EF4-FFF2-40B4-BE49-F238E27FC236}">
                      <a16:creationId xmlns:a16="http://schemas.microsoft.com/office/drawing/2014/main" id="{8E238211-4823-44E2-8135-83E899BDE1F2}"/>
                    </a:ext>
                  </a:extLst>
                </p:cNvPr>
                <p:cNvSpPr/>
                <p:nvPr/>
              </p:nvSpPr>
              <p:spPr bwMode="auto">
                <a:xfrm rot="18426799">
                  <a:off x="3866686" y="2948574"/>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8" name="Group 377">
              <a:extLst>
                <a:ext uri="{FF2B5EF4-FFF2-40B4-BE49-F238E27FC236}">
                  <a16:creationId xmlns:a16="http://schemas.microsoft.com/office/drawing/2014/main" id="{81228528-8FB2-415D-B66E-117B4C72E8D9}"/>
                </a:ext>
              </a:extLst>
            </p:cNvPr>
            <p:cNvGrpSpPr/>
            <p:nvPr/>
          </p:nvGrpSpPr>
          <p:grpSpPr>
            <a:xfrm>
              <a:off x="4590665" y="500298"/>
              <a:ext cx="676017" cy="961530"/>
              <a:chOff x="4594775" y="558769"/>
              <a:chExt cx="676017" cy="961530"/>
            </a:xfrm>
          </p:grpSpPr>
          <p:sp>
            <p:nvSpPr>
              <p:cNvPr id="356" name="Freeform: Shape 355">
                <a:extLst>
                  <a:ext uri="{FF2B5EF4-FFF2-40B4-BE49-F238E27FC236}">
                    <a16:creationId xmlns:a16="http://schemas.microsoft.com/office/drawing/2014/main" id="{5188A3BA-906C-4A2F-8AB0-0C8FFC4BB853}"/>
                  </a:ext>
                </a:extLst>
              </p:cNvPr>
              <p:cNvSpPr/>
              <p:nvPr/>
            </p:nvSpPr>
            <p:spPr bwMode="auto">
              <a:xfrm>
                <a:off x="4594775" y="662320"/>
                <a:ext cx="563604" cy="857979"/>
              </a:xfrm>
              <a:custGeom>
                <a:avLst/>
                <a:gdLst>
                  <a:gd name="connsiteX0" fmla="*/ 2233983 w 2233983"/>
                  <a:gd name="connsiteY0" fmla="*/ 3422155 h 3422155"/>
                  <a:gd name="connsiteX1" fmla="*/ 0 w 2233983"/>
                  <a:gd name="connsiteY1" fmla="*/ 2069719 h 3422155"/>
                  <a:gd name="connsiteX2" fmla="*/ 208067 w 2233983"/>
                  <a:gd name="connsiteY2" fmla="*/ 0 h 3422155"/>
                  <a:gd name="connsiteX3" fmla="*/ 706333 w 2233983"/>
                  <a:gd name="connsiteY3" fmla="*/ 1188172 h 3422155"/>
                  <a:gd name="connsiteX4" fmla="*/ 1160795 w 2233983"/>
                  <a:gd name="connsiteY4" fmla="*/ 180689 h 3422155"/>
                  <a:gd name="connsiteX5" fmla="*/ 1522175 w 2233983"/>
                  <a:gd name="connsiteY5" fmla="*/ 1253877 h 3422155"/>
                  <a:gd name="connsiteX6" fmla="*/ 1576929 w 2233983"/>
                  <a:gd name="connsiteY6" fmla="*/ 1221025 h 3422155"/>
                  <a:gd name="connsiteX7" fmla="*/ 1943784 w 2233983"/>
                  <a:gd name="connsiteY7" fmla="*/ 766562 h 3422155"/>
                  <a:gd name="connsiteX8" fmla="*/ 2233983 w 2233983"/>
                  <a:gd name="connsiteY8" fmla="*/ 3422155 h 3422155"/>
                  <a:gd name="connsiteX0" fmla="*/ 2233983 w 2245002"/>
                  <a:gd name="connsiteY0" fmla="*/ 3422155 h 3422155"/>
                  <a:gd name="connsiteX1" fmla="*/ 0 w 2245002"/>
                  <a:gd name="connsiteY1" fmla="*/ 2069719 h 3422155"/>
                  <a:gd name="connsiteX2" fmla="*/ 208067 w 2245002"/>
                  <a:gd name="connsiteY2" fmla="*/ 0 h 3422155"/>
                  <a:gd name="connsiteX3" fmla="*/ 706333 w 2245002"/>
                  <a:gd name="connsiteY3" fmla="*/ 1188172 h 3422155"/>
                  <a:gd name="connsiteX4" fmla="*/ 1160795 w 2245002"/>
                  <a:gd name="connsiteY4" fmla="*/ 180689 h 3422155"/>
                  <a:gd name="connsiteX5" fmla="*/ 1522175 w 2245002"/>
                  <a:gd name="connsiteY5" fmla="*/ 1253877 h 3422155"/>
                  <a:gd name="connsiteX6" fmla="*/ 1576929 w 2245002"/>
                  <a:gd name="connsiteY6" fmla="*/ 1221025 h 3422155"/>
                  <a:gd name="connsiteX7" fmla="*/ 1943784 w 2245002"/>
                  <a:gd name="connsiteY7" fmla="*/ 766562 h 3422155"/>
                  <a:gd name="connsiteX8" fmla="*/ 2233983 w 2245002"/>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576929 w 2248574"/>
                  <a:gd name="connsiteY6" fmla="*/ 1221025 h 3422155"/>
                  <a:gd name="connsiteX7" fmla="*/ 1943784 w 2248574"/>
                  <a:gd name="connsiteY7" fmla="*/ 766562 h 3422155"/>
                  <a:gd name="connsiteX8" fmla="*/ 2233983 w 2248574"/>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70517 w 2385108"/>
                  <a:gd name="connsiteY0" fmla="*/ 3422981 h 3422981"/>
                  <a:gd name="connsiteX1" fmla="*/ 136534 w 2385108"/>
                  <a:gd name="connsiteY1" fmla="*/ 2070545 h 3422981"/>
                  <a:gd name="connsiteX2" fmla="*/ 344601 w 2385108"/>
                  <a:gd name="connsiteY2" fmla="*/ 826 h 3422981"/>
                  <a:gd name="connsiteX3" fmla="*/ 842867 w 2385108"/>
                  <a:gd name="connsiteY3" fmla="*/ 1188998 h 3422981"/>
                  <a:gd name="connsiteX4" fmla="*/ 1297329 w 2385108"/>
                  <a:gd name="connsiteY4" fmla="*/ 181515 h 3422981"/>
                  <a:gd name="connsiteX5" fmla="*/ 1658709 w 2385108"/>
                  <a:gd name="connsiteY5" fmla="*/ 1254703 h 3422981"/>
                  <a:gd name="connsiteX6" fmla="*/ 2080318 w 2385108"/>
                  <a:gd name="connsiteY6" fmla="*/ 767388 h 3422981"/>
                  <a:gd name="connsiteX7" fmla="*/ 2370517 w 2385108"/>
                  <a:gd name="connsiteY7" fmla="*/ 3422981 h 3422981"/>
                  <a:gd name="connsiteX0" fmla="*/ 2233983 w 2248574"/>
                  <a:gd name="connsiteY0" fmla="*/ 3423025 h 3423025"/>
                  <a:gd name="connsiteX1" fmla="*/ 0 w 2248574"/>
                  <a:gd name="connsiteY1" fmla="*/ 2070589 h 3423025"/>
                  <a:gd name="connsiteX2" fmla="*/ 208067 w 2248574"/>
                  <a:gd name="connsiteY2" fmla="*/ 870 h 3423025"/>
                  <a:gd name="connsiteX3" fmla="*/ 706333 w 2248574"/>
                  <a:gd name="connsiteY3" fmla="*/ 1189042 h 3423025"/>
                  <a:gd name="connsiteX4" fmla="*/ 1160795 w 2248574"/>
                  <a:gd name="connsiteY4" fmla="*/ 181559 h 3423025"/>
                  <a:gd name="connsiteX5" fmla="*/ 1522175 w 2248574"/>
                  <a:gd name="connsiteY5" fmla="*/ 1254747 h 3423025"/>
                  <a:gd name="connsiteX6" fmla="*/ 1943784 w 2248574"/>
                  <a:gd name="connsiteY6" fmla="*/ 767432 h 3423025"/>
                  <a:gd name="connsiteX7" fmla="*/ 2233983 w 2248574"/>
                  <a:gd name="connsiteY7" fmla="*/ 3423025 h 3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574" h="3423025">
                    <a:moveTo>
                      <a:pt x="2233983" y="3423025"/>
                    </a:moveTo>
                    <a:lnTo>
                      <a:pt x="0" y="2070589"/>
                    </a:lnTo>
                    <a:cubicBezTo>
                      <a:pt x="9039" y="1417890"/>
                      <a:pt x="36174" y="-40719"/>
                      <a:pt x="208067" y="870"/>
                    </a:cubicBezTo>
                    <a:cubicBezTo>
                      <a:pt x="379960" y="42459"/>
                      <a:pt x="547545" y="1158927"/>
                      <a:pt x="706333" y="1189042"/>
                    </a:cubicBezTo>
                    <a:cubicBezTo>
                      <a:pt x="865121" y="1219157"/>
                      <a:pt x="1024821" y="170608"/>
                      <a:pt x="1160795" y="181559"/>
                    </a:cubicBezTo>
                    <a:cubicBezTo>
                      <a:pt x="1296769" y="192510"/>
                      <a:pt x="1391677" y="1157102"/>
                      <a:pt x="1522175" y="1254747"/>
                    </a:cubicBezTo>
                    <a:cubicBezTo>
                      <a:pt x="1652673" y="1352392"/>
                      <a:pt x="1740643" y="748410"/>
                      <a:pt x="1943784" y="767432"/>
                    </a:cubicBezTo>
                    <a:cubicBezTo>
                      <a:pt x="2122649" y="760132"/>
                      <a:pt x="2301514" y="2291432"/>
                      <a:pt x="2233983" y="3423025"/>
                    </a:cubicBezTo>
                    <a:close/>
                  </a:path>
                </a:pathLst>
              </a:custGeom>
              <a:gradFill>
                <a:gsLst>
                  <a:gs pos="100000">
                    <a:srgbClr val="3DBCE7"/>
                  </a:gs>
                  <a:gs pos="0">
                    <a:srgbClr val="239AD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Freeform: Shape 356">
                <a:extLst>
                  <a:ext uri="{FF2B5EF4-FFF2-40B4-BE49-F238E27FC236}">
                    <a16:creationId xmlns:a16="http://schemas.microsoft.com/office/drawing/2014/main" id="{E6C498D7-0261-42E1-A82C-3E439FB65C65}"/>
                  </a:ext>
                </a:extLst>
              </p:cNvPr>
              <p:cNvSpPr/>
              <p:nvPr/>
            </p:nvSpPr>
            <p:spPr bwMode="auto">
              <a:xfrm>
                <a:off x="4642017" y="611584"/>
                <a:ext cx="563604" cy="857979"/>
              </a:xfrm>
              <a:custGeom>
                <a:avLst/>
                <a:gdLst>
                  <a:gd name="connsiteX0" fmla="*/ 2233983 w 2233983"/>
                  <a:gd name="connsiteY0" fmla="*/ 3422155 h 3422155"/>
                  <a:gd name="connsiteX1" fmla="*/ 0 w 2233983"/>
                  <a:gd name="connsiteY1" fmla="*/ 2069719 h 3422155"/>
                  <a:gd name="connsiteX2" fmla="*/ 208067 w 2233983"/>
                  <a:gd name="connsiteY2" fmla="*/ 0 h 3422155"/>
                  <a:gd name="connsiteX3" fmla="*/ 706333 w 2233983"/>
                  <a:gd name="connsiteY3" fmla="*/ 1188172 h 3422155"/>
                  <a:gd name="connsiteX4" fmla="*/ 1160795 w 2233983"/>
                  <a:gd name="connsiteY4" fmla="*/ 180689 h 3422155"/>
                  <a:gd name="connsiteX5" fmla="*/ 1522175 w 2233983"/>
                  <a:gd name="connsiteY5" fmla="*/ 1253877 h 3422155"/>
                  <a:gd name="connsiteX6" fmla="*/ 1576929 w 2233983"/>
                  <a:gd name="connsiteY6" fmla="*/ 1221025 h 3422155"/>
                  <a:gd name="connsiteX7" fmla="*/ 1943784 w 2233983"/>
                  <a:gd name="connsiteY7" fmla="*/ 766562 h 3422155"/>
                  <a:gd name="connsiteX8" fmla="*/ 2233983 w 2233983"/>
                  <a:gd name="connsiteY8" fmla="*/ 3422155 h 3422155"/>
                  <a:gd name="connsiteX0" fmla="*/ 2233983 w 2245002"/>
                  <a:gd name="connsiteY0" fmla="*/ 3422155 h 3422155"/>
                  <a:gd name="connsiteX1" fmla="*/ 0 w 2245002"/>
                  <a:gd name="connsiteY1" fmla="*/ 2069719 h 3422155"/>
                  <a:gd name="connsiteX2" fmla="*/ 208067 w 2245002"/>
                  <a:gd name="connsiteY2" fmla="*/ 0 h 3422155"/>
                  <a:gd name="connsiteX3" fmla="*/ 706333 w 2245002"/>
                  <a:gd name="connsiteY3" fmla="*/ 1188172 h 3422155"/>
                  <a:gd name="connsiteX4" fmla="*/ 1160795 w 2245002"/>
                  <a:gd name="connsiteY4" fmla="*/ 180689 h 3422155"/>
                  <a:gd name="connsiteX5" fmla="*/ 1522175 w 2245002"/>
                  <a:gd name="connsiteY5" fmla="*/ 1253877 h 3422155"/>
                  <a:gd name="connsiteX6" fmla="*/ 1576929 w 2245002"/>
                  <a:gd name="connsiteY6" fmla="*/ 1221025 h 3422155"/>
                  <a:gd name="connsiteX7" fmla="*/ 1943784 w 2245002"/>
                  <a:gd name="connsiteY7" fmla="*/ 766562 h 3422155"/>
                  <a:gd name="connsiteX8" fmla="*/ 2233983 w 2245002"/>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576929 w 2248574"/>
                  <a:gd name="connsiteY6" fmla="*/ 1221025 h 3422155"/>
                  <a:gd name="connsiteX7" fmla="*/ 1943784 w 2248574"/>
                  <a:gd name="connsiteY7" fmla="*/ 766562 h 3422155"/>
                  <a:gd name="connsiteX8" fmla="*/ 2233983 w 2248574"/>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70517 w 2385108"/>
                  <a:gd name="connsiteY0" fmla="*/ 3422981 h 3422981"/>
                  <a:gd name="connsiteX1" fmla="*/ 136534 w 2385108"/>
                  <a:gd name="connsiteY1" fmla="*/ 2070545 h 3422981"/>
                  <a:gd name="connsiteX2" fmla="*/ 344601 w 2385108"/>
                  <a:gd name="connsiteY2" fmla="*/ 826 h 3422981"/>
                  <a:gd name="connsiteX3" fmla="*/ 842867 w 2385108"/>
                  <a:gd name="connsiteY3" fmla="*/ 1188998 h 3422981"/>
                  <a:gd name="connsiteX4" fmla="*/ 1297329 w 2385108"/>
                  <a:gd name="connsiteY4" fmla="*/ 181515 h 3422981"/>
                  <a:gd name="connsiteX5" fmla="*/ 1658709 w 2385108"/>
                  <a:gd name="connsiteY5" fmla="*/ 1254703 h 3422981"/>
                  <a:gd name="connsiteX6" fmla="*/ 2080318 w 2385108"/>
                  <a:gd name="connsiteY6" fmla="*/ 767388 h 3422981"/>
                  <a:gd name="connsiteX7" fmla="*/ 2370517 w 2385108"/>
                  <a:gd name="connsiteY7" fmla="*/ 3422981 h 3422981"/>
                  <a:gd name="connsiteX0" fmla="*/ 2233983 w 2248574"/>
                  <a:gd name="connsiteY0" fmla="*/ 3423025 h 3423025"/>
                  <a:gd name="connsiteX1" fmla="*/ 0 w 2248574"/>
                  <a:gd name="connsiteY1" fmla="*/ 2070589 h 3423025"/>
                  <a:gd name="connsiteX2" fmla="*/ 208067 w 2248574"/>
                  <a:gd name="connsiteY2" fmla="*/ 870 h 3423025"/>
                  <a:gd name="connsiteX3" fmla="*/ 706333 w 2248574"/>
                  <a:gd name="connsiteY3" fmla="*/ 1189042 h 3423025"/>
                  <a:gd name="connsiteX4" fmla="*/ 1160795 w 2248574"/>
                  <a:gd name="connsiteY4" fmla="*/ 181559 h 3423025"/>
                  <a:gd name="connsiteX5" fmla="*/ 1522175 w 2248574"/>
                  <a:gd name="connsiteY5" fmla="*/ 1254747 h 3423025"/>
                  <a:gd name="connsiteX6" fmla="*/ 1943784 w 2248574"/>
                  <a:gd name="connsiteY6" fmla="*/ 767432 h 3423025"/>
                  <a:gd name="connsiteX7" fmla="*/ 2233983 w 2248574"/>
                  <a:gd name="connsiteY7" fmla="*/ 3423025 h 3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574" h="3423025">
                    <a:moveTo>
                      <a:pt x="2233983" y="3423025"/>
                    </a:moveTo>
                    <a:lnTo>
                      <a:pt x="0" y="2070589"/>
                    </a:lnTo>
                    <a:cubicBezTo>
                      <a:pt x="9039" y="1417890"/>
                      <a:pt x="36174" y="-40719"/>
                      <a:pt x="208067" y="870"/>
                    </a:cubicBezTo>
                    <a:cubicBezTo>
                      <a:pt x="379960" y="42459"/>
                      <a:pt x="547545" y="1158927"/>
                      <a:pt x="706333" y="1189042"/>
                    </a:cubicBezTo>
                    <a:cubicBezTo>
                      <a:pt x="865121" y="1219157"/>
                      <a:pt x="1024821" y="170608"/>
                      <a:pt x="1160795" y="181559"/>
                    </a:cubicBezTo>
                    <a:cubicBezTo>
                      <a:pt x="1296769" y="192510"/>
                      <a:pt x="1391677" y="1157102"/>
                      <a:pt x="1522175" y="1254747"/>
                    </a:cubicBezTo>
                    <a:cubicBezTo>
                      <a:pt x="1652673" y="1352392"/>
                      <a:pt x="1740643" y="748410"/>
                      <a:pt x="1943784" y="767432"/>
                    </a:cubicBezTo>
                    <a:cubicBezTo>
                      <a:pt x="2122649" y="760132"/>
                      <a:pt x="2301514" y="2291432"/>
                      <a:pt x="2233983" y="3423025"/>
                    </a:cubicBezTo>
                    <a:close/>
                  </a:path>
                </a:pathLst>
              </a:custGeom>
              <a:gradFill>
                <a:gsLst>
                  <a:gs pos="100000">
                    <a:srgbClr val="3DBCE7">
                      <a:alpha val="60000"/>
                    </a:srgbClr>
                  </a:gs>
                  <a:gs pos="0">
                    <a:srgbClr val="239AD5">
                      <a:alpha val="6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reeform: Shape 357">
                <a:extLst>
                  <a:ext uri="{FF2B5EF4-FFF2-40B4-BE49-F238E27FC236}">
                    <a16:creationId xmlns:a16="http://schemas.microsoft.com/office/drawing/2014/main" id="{7BEE01BE-5C24-4E4E-8FC8-D57F762EF224}"/>
                  </a:ext>
                </a:extLst>
              </p:cNvPr>
              <p:cNvSpPr/>
              <p:nvPr/>
            </p:nvSpPr>
            <p:spPr bwMode="auto">
              <a:xfrm>
                <a:off x="4707188" y="558769"/>
                <a:ext cx="563604" cy="857980"/>
              </a:xfrm>
              <a:custGeom>
                <a:avLst/>
                <a:gdLst>
                  <a:gd name="connsiteX0" fmla="*/ 2233983 w 2233983"/>
                  <a:gd name="connsiteY0" fmla="*/ 3422155 h 3422155"/>
                  <a:gd name="connsiteX1" fmla="*/ 0 w 2233983"/>
                  <a:gd name="connsiteY1" fmla="*/ 2069719 h 3422155"/>
                  <a:gd name="connsiteX2" fmla="*/ 208067 w 2233983"/>
                  <a:gd name="connsiteY2" fmla="*/ 0 h 3422155"/>
                  <a:gd name="connsiteX3" fmla="*/ 706333 w 2233983"/>
                  <a:gd name="connsiteY3" fmla="*/ 1188172 h 3422155"/>
                  <a:gd name="connsiteX4" fmla="*/ 1160795 w 2233983"/>
                  <a:gd name="connsiteY4" fmla="*/ 180689 h 3422155"/>
                  <a:gd name="connsiteX5" fmla="*/ 1522175 w 2233983"/>
                  <a:gd name="connsiteY5" fmla="*/ 1253877 h 3422155"/>
                  <a:gd name="connsiteX6" fmla="*/ 1576929 w 2233983"/>
                  <a:gd name="connsiteY6" fmla="*/ 1221025 h 3422155"/>
                  <a:gd name="connsiteX7" fmla="*/ 1943784 w 2233983"/>
                  <a:gd name="connsiteY7" fmla="*/ 766562 h 3422155"/>
                  <a:gd name="connsiteX8" fmla="*/ 2233983 w 2233983"/>
                  <a:gd name="connsiteY8" fmla="*/ 3422155 h 3422155"/>
                  <a:gd name="connsiteX0" fmla="*/ 2233983 w 2245002"/>
                  <a:gd name="connsiteY0" fmla="*/ 3422155 h 3422155"/>
                  <a:gd name="connsiteX1" fmla="*/ 0 w 2245002"/>
                  <a:gd name="connsiteY1" fmla="*/ 2069719 h 3422155"/>
                  <a:gd name="connsiteX2" fmla="*/ 208067 w 2245002"/>
                  <a:gd name="connsiteY2" fmla="*/ 0 h 3422155"/>
                  <a:gd name="connsiteX3" fmla="*/ 706333 w 2245002"/>
                  <a:gd name="connsiteY3" fmla="*/ 1188172 h 3422155"/>
                  <a:gd name="connsiteX4" fmla="*/ 1160795 w 2245002"/>
                  <a:gd name="connsiteY4" fmla="*/ 180689 h 3422155"/>
                  <a:gd name="connsiteX5" fmla="*/ 1522175 w 2245002"/>
                  <a:gd name="connsiteY5" fmla="*/ 1253877 h 3422155"/>
                  <a:gd name="connsiteX6" fmla="*/ 1576929 w 2245002"/>
                  <a:gd name="connsiteY6" fmla="*/ 1221025 h 3422155"/>
                  <a:gd name="connsiteX7" fmla="*/ 1943784 w 2245002"/>
                  <a:gd name="connsiteY7" fmla="*/ 766562 h 3422155"/>
                  <a:gd name="connsiteX8" fmla="*/ 2233983 w 2245002"/>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576929 w 2248574"/>
                  <a:gd name="connsiteY6" fmla="*/ 1221025 h 3422155"/>
                  <a:gd name="connsiteX7" fmla="*/ 1943784 w 2248574"/>
                  <a:gd name="connsiteY7" fmla="*/ 766562 h 3422155"/>
                  <a:gd name="connsiteX8" fmla="*/ 2233983 w 2248574"/>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70517 w 2385108"/>
                  <a:gd name="connsiteY0" fmla="*/ 3422981 h 3422981"/>
                  <a:gd name="connsiteX1" fmla="*/ 136534 w 2385108"/>
                  <a:gd name="connsiteY1" fmla="*/ 2070545 h 3422981"/>
                  <a:gd name="connsiteX2" fmla="*/ 344601 w 2385108"/>
                  <a:gd name="connsiteY2" fmla="*/ 826 h 3422981"/>
                  <a:gd name="connsiteX3" fmla="*/ 842867 w 2385108"/>
                  <a:gd name="connsiteY3" fmla="*/ 1188998 h 3422981"/>
                  <a:gd name="connsiteX4" fmla="*/ 1297329 w 2385108"/>
                  <a:gd name="connsiteY4" fmla="*/ 181515 h 3422981"/>
                  <a:gd name="connsiteX5" fmla="*/ 1658709 w 2385108"/>
                  <a:gd name="connsiteY5" fmla="*/ 1254703 h 3422981"/>
                  <a:gd name="connsiteX6" fmla="*/ 2080318 w 2385108"/>
                  <a:gd name="connsiteY6" fmla="*/ 767388 h 3422981"/>
                  <a:gd name="connsiteX7" fmla="*/ 2370517 w 2385108"/>
                  <a:gd name="connsiteY7" fmla="*/ 3422981 h 3422981"/>
                  <a:gd name="connsiteX0" fmla="*/ 2233983 w 2248574"/>
                  <a:gd name="connsiteY0" fmla="*/ 3423025 h 3423025"/>
                  <a:gd name="connsiteX1" fmla="*/ 0 w 2248574"/>
                  <a:gd name="connsiteY1" fmla="*/ 2070589 h 3423025"/>
                  <a:gd name="connsiteX2" fmla="*/ 208067 w 2248574"/>
                  <a:gd name="connsiteY2" fmla="*/ 870 h 3423025"/>
                  <a:gd name="connsiteX3" fmla="*/ 706333 w 2248574"/>
                  <a:gd name="connsiteY3" fmla="*/ 1189042 h 3423025"/>
                  <a:gd name="connsiteX4" fmla="*/ 1160795 w 2248574"/>
                  <a:gd name="connsiteY4" fmla="*/ 181559 h 3423025"/>
                  <a:gd name="connsiteX5" fmla="*/ 1522175 w 2248574"/>
                  <a:gd name="connsiteY5" fmla="*/ 1254747 h 3423025"/>
                  <a:gd name="connsiteX6" fmla="*/ 1943784 w 2248574"/>
                  <a:gd name="connsiteY6" fmla="*/ 767432 h 3423025"/>
                  <a:gd name="connsiteX7" fmla="*/ 2233983 w 2248574"/>
                  <a:gd name="connsiteY7" fmla="*/ 3423025 h 3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574" h="3423025">
                    <a:moveTo>
                      <a:pt x="2233983" y="3423025"/>
                    </a:moveTo>
                    <a:lnTo>
                      <a:pt x="0" y="2070589"/>
                    </a:lnTo>
                    <a:cubicBezTo>
                      <a:pt x="9039" y="1417890"/>
                      <a:pt x="36174" y="-40719"/>
                      <a:pt x="208067" y="870"/>
                    </a:cubicBezTo>
                    <a:cubicBezTo>
                      <a:pt x="379960" y="42459"/>
                      <a:pt x="547545" y="1158927"/>
                      <a:pt x="706333" y="1189042"/>
                    </a:cubicBezTo>
                    <a:cubicBezTo>
                      <a:pt x="865121" y="1219157"/>
                      <a:pt x="1024821" y="170608"/>
                      <a:pt x="1160795" y="181559"/>
                    </a:cubicBezTo>
                    <a:cubicBezTo>
                      <a:pt x="1296769" y="192510"/>
                      <a:pt x="1391677" y="1157102"/>
                      <a:pt x="1522175" y="1254747"/>
                    </a:cubicBezTo>
                    <a:cubicBezTo>
                      <a:pt x="1652673" y="1352392"/>
                      <a:pt x="1740643" y="748410"/>
                      <a:pt x="1943784" y="767432"/>
                    </a:cubicBezTo>
                    <a:cubicBezTo>
                      <a:pt x="2122649" y="760132"/>
                      <a:pt x="2301514" y="2291432"/>
                      <a:pt x="2233983" y="3423025"/>
                    </a:cubicBezTo>
                    <a:close/>
                  </a:path>
                </a:pathLst>
              </a:custGeom>
              <a:gradFill>
                <a:gsLst>
                  <a:gs pos="100000">
                    <a:srgbClr val="3DBCE7">
                      <a:alpha val="30000"/>
                    </a:srgbClr>
                  </a:gs>
                  <a:gs pos="0">
                    <a:srgbClr val="239AD5">
                      <a:alpha val="3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DD9FCF98-930A-4F5C-8A11-DDFE997018EE}"/>
                </a:ext>
              </a:extLst>
            </p:cNvPr>
            <p:cNvGrpSpPr/>
            <p:nvPr/>
          </p:nvGrpSpPr>
          <p:grpSpPr>
            <a:xfrm>
              <a:off x="4440471" y="1073440"/>
              <a:ext cx="406085" cy="406085"/>
              <a:chOff x="-1296839" y="1981935"/>
              <a:chExt cx="1266586" cy="1266586"/>
            </a:xfrm>
            <a:scene3d>
              <a:camera prst="perspectiveRelaxed" fov="0">
                <a:rot lat="18000000" lon="0" rev="0"/>
              </a:camera>
              <a:lightRig rig="soft" dir="t"/>
            </a:scene3d>
          </p:grpSpPr>
          <p:sp>
            <p:nvSpPr>
              <p:cNvPr id="360" name="Partial Circle 359">
                <a:extLst>
                  <a:ext uri="{FF2B5EF4-FFF2-40B4-BE49-F238E27FC236}">
                    <a16:creationId xmlns:a16="http://schemas.microsoft.com/office/drawing/2014/main" id="{F6F4BB84-2EB4-4B80-846F-F6368F1F241C}"/>
                  </a:ext>
                </a:extLst>
              </p:cNvPr>
              <p:cNvSpPr/>
              <p:nvPr/>
            </p:nvSpPr>
            <p:spPr bwMode="auto">
              <a:xfrm>
                <a:off x="-1296839" y="1981935"/>
                <a:ext cx="1266586" cy="1266586"/>
              </a:xfrm>
              <a:prstGeom prst="pie">
                <a:avLst>
                  <a:gd name="adj1" fmla="val 8102365"/>
                  <a:gd name="adj2" fmla="val 4184130"/>
                </a:avLst>
              </a:prstGeom>
              <a:solidFill>
                <a:srgbClr val="50E6FF"/>
              </a:solidFill>
              <a:ln>
                <a:noFill/>
                <a:headEnd type="none" w="med" len="med"/>
                <a:tailEnd type="none" w="med" len="med"/>
              </a:ln>
              <a:effectLst/>
              <a:sp3d>
                <a:bevelT w="0" h="3810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Partial Circle 360">
                <a:extLst>
                  <a:ext uri="{FF2B5EF4-FFF2-40B4-BE49-F238E27FC236}">
                    <a16:creationId xmlns:a16="http://schemas.microsoft.com/office/drawing/2014/main" id="{867AC22A-9BCF-471E-B011-1F07C3A4DFE0}"/>
                  </a:ext>
                </a:extLst>
              </p:cNvPr>
              <p:cNvSpPr/>
              <p:nvPr/>
            </p:nvSpPr>
            <p:spPr bwMode="auto">
              <a:xfrm>
                <a:off x="-1296839" y="1981935"/>
                <a:ext cx="1266586" cy="1266586"/>
              </a:xfrm>
              <a:prstGeom prst="pie">
                <a:avLst>
                  <a:gd name="adj1" fmla="val 6239035"/>
                  <a:gd name="adj2" fmla="val 17791128"/>
                </a:avLst>
              </a:prstGeom>
              <a:solidFill>
                <a:schemeClr val="accent1"/>
              </a:solidFill>
              <a:ln>
                <a:noFill/>
                <a:headEnd type="none" w="med" len="med"/>
                <a:tailEnd type="none" w="med" len="med"/>
              </a:ln>
              <a:effectLst/>
              <a:sp3d>
                <a:bevelT w="0" h="3810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Partial Circle 361">
                <a:extLst>
                  <a:ext uri="{FF2B5EF4-FFF2-40B4-BE49-F238E27FC236}">
                    <a16:creationId xmlns:a16="http://schemas.microsoft.com/office/drawing/2014/main" id="{D3B5FA38-EDBF-4A54-BA3A-CCC5AFACBB98}"/>
                  </a:ext>
                </a:extLst>
              </p:cNvPr>
              <p:cNvSpPr/>
              <p:nvPr/>
            </p:nvSpPr>
            <p:spPr bwMode="auto">
              <a:xfrm>
                <a:off x="-1296839" y="1981935"/>
                <a:ext cx="1266586" cy="1266586"/>
              </a:xfrm>
              <a:prstGeom prst="pie">
                <a:avLst>
                  <a:gd name="adj1" fmla="val 3323657"/>
                  <a:gd name="adj2" fmla="val 7075711"/>
                </a:avLst>
              </a:prstGeom>
              <a:solidFill>
                <a:srgbClr val="000000"/>
              </a:solidFill>
              <a:ln>
                <a:noFill/>
                <a:headEnd type="none" w="med" len="med"/>
                <a:tailEnd type="none" w="med" len="med"/>
              </a:ln>
              <a:effectLst/>
              <a:sp3d>
                <a:bevelT w="0" h="3810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7" name="Protect">
            <a:extLst>
              <a:ext uri="{FF2B5EF4-FFF2-40B4-BE49-F238E27FC236}">
                <a16:creationId xmlns:a16="http://schemas.microsoft.com/office/drawing/2014/main" id="{80B987EC-D60A-184C-81F7-30CB592D9D35}"/>
              </a:ext>
            </a:extLst>
          </p:cNvPr>
          <p:cNvSpPr txBox="1"/>
          <p:nvPr/>
        </p:nvSpPr>
        <p:spPr>
          <a:xfrm>
            <a:off x="8502383" y="4899710"/>
            <a:ext cx="2885342" cy="100540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9" normalizeH="0" baseline="0" noProof="0">
                <a:ln w="3175">
                  <a:noFill/>
                </a:ln>
                <a:solidFill>
                  <a:srgbClr val="0078D4"/>
                </a:solidFill>
                <a:effectLst/>
                <a:uLnTx/>
                <a:uFillTx/>
                <a:latin typeface="Segoe UI"/>
                <a:ea typeface="+mn-ea"/>
                <a:cs typeface="Segoe UI" pitchFamily="34" charset="0"/>
              </a:rPr>
              <a:t>Protect</a:t>
            </a:r>
            <a:endParaRPr kumimoji="0" lang="en-US" sz="2667" b="1" i="0" u="none" strike="noStrike" kern="1200" cap="none" spc="-49" normalizeH="0" baseline="0" noProof="0">
              <a:ln w="3175">
                <a:noFill/>
              </a:ln>
              <a:solidFill>
                <a:srgbClr val="0078D4"/>
              </a:solidFill>
              <a:effectLst/>
              <a:uLnTx/>
              <a:uFillTx/>
              <a:latin typeface="Segoe UI"/>
              <a:ea typeface="+mn-ea"/>
              <a:cs typeface="Segoe UI" pitchFamily="34" charset="0"/>
            </a:endParaRP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Differential privacy</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Confidential machine learning</a:t>
            </a:r>
          </a:p>
        </p:txBody>
      </p:sp>
      <p:grpSp>
        <p:nvGrpSpPr>
          <p:cNvPr id="567" name="Protect">
            <a:extLst>
              <a:ext uri="{FF2B5EF4-FFF2-40B4-BE49-F238E27FC236}">
                <a16:creationId xmlns:a16="http://schemas.microsoft.com/office/drawing/2014/main" id="{A6A8B07F-5FED-45CB-ADBA-E541CF17BAF0}"/>
              </a:ext>
            </a:extLst>
          </p:cNvPr>
          <p:cNvGrpSpPr/>
          <p:nvPr/>
        </p:nvGrpSpPr>
        <p:grpSpPr>
          <a:xfrm>
            <a:off x="9324534" y="3685869"/>
            <a:ext cx="1158228" cy="1200744"/>
            <a:chOff x="5633686" y="2953809"/>
            <a:chExt cx="1459385" cy="1512955"/>
          </a:xfrm>
        </p:grpSpPr>
        <p:grpSp>
          <p:nvGrpSpPr>
            <p:cNvPr id="349" name="platform">
              <a:extLst>
                <a:ext uri="{FF2B5EF4-FFF2-40B4-BE49-F238E27FC236}">
                  <a16:creationId xmlns:a16="http://schemas.microsoft.com/office/drawing/2014/main" id="{AC270040-C7C0-4799-897D-24A4E7F63494}"/>
                </a:ext>
              </a:extLst>
            </p:cNvPr>
            <p:cNvGrpSpPr/>
            <p:nvPr/>
          </p:nvGrpSpPr>
          <p:grpSpPr>
            <a:xfrm>
              <a:off x="5633686" y="3100783"/>
              <a:ext cx="1362793" cy="1365981"/>
              <a:chOff x="1548241" y="83982"/>
              <a:chExt cx="2718450" cy="2214581"/>
            </a:xfrm>
          </p:grpSpPr>
          <p:sp>
            <p:nvSpPr>
              <p:cNvPr id="350" name="Rectangle: Rounded Corners 349">
                <a:extLst>
                  <a:ext uri="{FF2B5EF4-FFF2-40B4-BE49-F238E27FC236}">
                    <a16:creationId xmlns:a16="http://schemas.microsoft.com/office/drawing/2014/main" id="{6DA1D495-D951-48C8-B843-C7090DFBA1C3}"/>
                  </a:ext>
                </a:extLst>
              </p:cNvPr>
              <p:cNvSpPr/>
              <p:nvPr/>
            </p:nvSpPr>
            <p:spPr bwMode="auto">
              <a:xfrm rot="3435714">
                <a:off x="2035486" y="16588"/>
                <a:ext cx="1772993" cy="2262725"/>
              </a:xfrm>
              <a:prstGeom prst="roundRect">
                <a:avLst>
                  <a:gd name="adj" fmla="val 9132"/>
                </a:avLst>
              </a:prstGeom>
              <a:noFill/>
              <a:ln w="9525" cap="flat" cmpd="sng" algn="ctr">
                <a:solidFill>
                  <a:schemeClr val="bg2"/>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51" name="Rectangle: Rounded Corners 350">
                <a:extLst>
                  <a:ext uri="{FF2B5EF4-FFF2-40B4-BE49-F238E27FC236}">
                    <a16:creationId xmlns:a16="http://schemas.microsoft.com/office/drawing/2014/main" id="{BBF8E556-4D67-4114-8E86-68AE1FD658AC}"/>
                  </a:ext>
                </a:extLst>
              </p:cNvPr>
              <p:cNvSpPr/>
              <p:nvPr/>
            </p:nvSpPr>
            <p:spPr bwMode="auto">
              <a:xfrm rot="3435714">
                <a:off x="2122882" y="128939"/>
                <a:ext cx="1588401" cy="2070771"/>
              </a:xfrm>
              <a:prstGeom prst="roundRect">
                <a:avLst>
                  <a:gd name="adj" fmla="val 9132"/>
                </a:avLst>
              </a:prstGeom>
              <a:solidFill>
                <a:schemeClr val="bg2"/>
              </a:solidFill>
              <a:ln w="9525" cap="flat" cmpd="sng" algn="ctr">
                <a:no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52" name="Rectangle: Rounded Corners 351">
                <a:extLst>
                  <a:ext uri="{FF2B5EF4-FFF2-40B4-BE49-F238E27FC236}">
                    <a16:creationId xmlns:a16="http://schemas.microsoft.com/office/drawing/2014/main" id="{8729475C-8A6F-45F7-A0DA-2F965012448C}"/>
                  </a:ext>
                </a:extLst>
              </p:cNvPr>
              <p:cNvSpPr/>
              <p:nvPr/>
            </p:nvSpPr>
            <p:spPr bwMode="auto">
              <a:xfrm rot="3435714">
                <a:off x="1915534" y="-11799"/>
                <a:ext cx="1974068" cy="2387603"/>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53" name="Rectangle: Rounded Corners 352">
                <a:extLst>
                  <a:ext uri="{FF2B5EF4-FFF2-40B4-BE49-F238E27FC236}">
                    <a16:creationId xmlns:a16="http://schemas.microsoft.com/office/drawing/2014/main" id="{F54CC83B-4FAD-44F6-882E-D741BF23E4A5}"/>
                  </a:ext>
                </a:extLst>
              </p:cNvPr>
              <p:cNvSpPr/>
              <p:nvPr/>
            </p:nvSpPr>
            <p:spPr bwMode="auto">
              <a:xfrm rot="3435714">
                <a:off x="1800175" y="-167952"/>
                <a:ext cx="2214581" cy="2718450"/>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2133" b="0" i="0" u="none" strike="noStrike" kern="1200" cap="none" spc="0" normalizeH="0" baseline="0" noProof="0" err="1">
                  <a:ln>
                    <a:noFill/>
                  </a:ln>
                  <a:solidFill>
                    <a:srgbClr val="50E6FF"/>
                  </a:solidFill>
                  <a:effectLst/>
                  <a:uLnTx/>
                  <a:uFillTx/>
                  <a:latin typeface="Segoe UI Semibold"/>
                  <a:ea typeface="+mn-ea"/>
                  <a:cs typeface="+mn-cs"/>
                </a:endParaRPr>
              </a:p>
            </p:txBody>
          </p:sp>
        </p:grpSp>
        <p:grpSp>
          <p:nvGrpSpPr>
            <p:cNvPr id="566" name="Protect">
              <a:extLst>
                <a:ext uri="{FF2B5EF4-FFF2-40B4-BE49-F238E27FC236}">
                  <a16:creationId xmlns:a16="http://schemas.microsoft.com/office/drawing/2014/main" id="{E63B8332-165A-4BBD-B56B-1D476DD7FD13}"/>
                </a:ext>
              </a:extLst>
            </p:cNvPr>
            <p:cNvGrpSpPr>
              <a:grpSpLocks noChangeAspect="1"/>
            </p:cNvGrpSpPr>
            <p:nvPr/>
          </p:nvGrpSpPr>
          <p:grpSpPr>
            <a:xfrm>
              <a:off x="5897966" y="2953809"/>
              <a:ext cx="1195105" cy="1164654"/>
              <a:chOff x="5897966" y="2953809"/>
              <a:chExt cx="1195105" cy="1164654"/>
            </a:xfrm>
          </p:grpSpPr>
          <p:grpSp>
            <p:nvGrpSpPr>
              <p:cNvPr id="532" name="Group 531">
                <a:extLst>
                  <a:ext uri="{FF2B5EF4-FFF2-40B4-BE49-F238E27FC236}">
                    <a16:creationId xmlns:a16="http://schemas.microsoft.com/office/drawing/2014/main" id="{E610C593-1218-4F32-A41C-DE672C3156DC}"/>
                  </a:ext>
                </a:extLst>
              </p:cNvPr>
              <p:cNvGrpSpPr/>
              <p:nvPr/>
            </p:nvGrpSpPr>
            <p:grpSpPr>
              <a:xfrm>
                <a:off x="6004008" y="3794125"/>
                <a:ext cx="324338" cy="324338"/>
                <a:chOff x="4966991" y="3699050"/>
                <a:chExt cx="278684" cy="278684"/>
              </a:xfrm>
              <a:scene3d>
                <a:camera prst="isometricOffAxis2Top"/>
                <a:lightRig rig="threePt" dir="t"/>
              </a:scene3d>
            </p:grpSpPr>
            <p:sp>
              <p:nvSpPr>
                <p:cNvPr id="528" name="Oval 527">
                  <a:extLst>
                    <a:ext uri="{FF2B5EF4-FFF2-40B4-BE49-F238E27FC236}">
                      <a16:creationId xmlns:a16="http://schemas.microsoft.com/office/drawing/2014/main" id="{D7F7B19C-8F31-4743-B0D7-706E4751DAFB}"/>
                    </a:ext>
                  </a:extLst>
                </p:cNvPr>
                <p:cNvSpPr/>
                <p:nvPr/>
              </p:nvSpPr>
              <p:spPr bwMode="auto">
                <a:xfrm>
                  <a:off x="5057741" y="3789800"/>
                  <a:ext cx="97184" cy="97184"/>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9" name="Oval 528">
                  <a:extLst>
                    <a:ext uri="{FF2B5EF4-FFF2-40B4-BE49-F238E27FC236}">
                      <a16:creationId xmlns:a16="http://schemas.microsoft.com/office/drawing/2014/main" id="{E278A3B9-AB59-42B9-BDDA-6C20ED720DAC}"/>
                    </a:ext>
                  </a:extLst>
                </p:cNvPr>
                <p:cNvSpPr/>
                <p:nvPr/>
              </p:nvSpPr>
              <p:spPr bwMode="auto">
                <a:xfrm>
                  <a:off x="5033607" y="3765666"/>
                  <a:ext cx="145453" cy="145453"/>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0" name="Oval 529">
                  <a:extLst>
                    <a:ext uri="{FF2B5EF4-FFF2-40B4-BE49-F238E27FC236}">
                      <a16:creationId xmlns:a16="http://schemas.microsoft.com/office/drawing/2014/main" id="{6F68021A-F6E3-41F3-A37A-872285CE1AF9}"/>
                    </a:ext>
                  </a:extLst>
                </p:cNvPr>
                <p:cNvSpPr/>
                <p:nvPr/>
              </p:nvSpPr>
              <p:spPr bwMode="auto">
                <a:xfrm>
                  <a:off x="5012405" y="3744464"/>
                  <a:ext cx="187857" cy="187857"/>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1" name="Oval 530">
                  <a:extLst>
                    <a:ext uri="{FF2B5EF4-FFF2-40B4-BE49-F238E27FC236}">
                      <a16:creationId xmlns:a16="http://schemas.microsoft.com/office/drawing/2014/main" id="{647F0CF6-9E79-4CE8-8E9C-919BA6DA1EF2}"/>
                    </a:ext>
                  </a:extLst>
                </p:cNvPr>
                <p:cNvSpPr/>
                <p:nvPr/>
              </p:nvSpPr>
              <p:spPr bwMode="auto">
                <a:xfrm>
                  <a:off x="4966991" y="3699050"/>
                  <a:ext cx="278684" cy="278684"/>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65" name="Group 564">
                <a:extLst>
                  <a:ext uri="{FF2B5EF4-FFF2-40B4-BE49-F238E27FC236}">
                    <a16:creationId xmlns:a16="http://schemas.microsoft.com/office/drawing/2014/main" id="{8F81E3F3-9CA4-4356-B283-F8F5771ED9D4}"/>
                  </a:ext>
                </a:extLst>
              </p:cNvPr>
              <p:cNvGrpSpPr/>
              <p:nvPr/>
            </p:nvGrpSpPr>
            <p:grpSpPr>
              <a:xfrm>
                <a:off x="6060096" y="3125698"/>
                <a:ext cx="355456" cy="697620"/>
                <a:chOff x="11458457" y="3619447"/>
                <a:chExt cx="355456" cy="697620"/>
              </a:xfrm>
            </p:grpSpPr>
            <p:sp>
              <p:nvSpPr>
                <p:cNvPr id="556" name="Freeform: Shape 555">
                  <a:extLst>
                    <a:ext uri="{FF2B5EF4-FFF2-40B4-BE49-F238E27FC236}">
                      <a16:creationId xmlns:a16="http://schemas.microsoft.com/office/drawing/2014/main" id="{DED3C622-F50E-4745-8274-3BEB6A044D6E}"/>
                    </a:ext>
                  </a:extLst>
                </p:cNvPr>
                <p:cNvSpPr/>
                <p:nvPr/>
              </p:nvSpPr>
              <p:spPr bwMode="auto">
                <a:xfrm>
                  <a:off x="11458457" y="3619447"/>
                  <a:ext cx="249513" cy="620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543606"/>
                    <a:gd name="connsiteY0" fmla="*/ 1383916 h 1383916"/>
                    <a:gd name="connsiteX1" fmla="*/ 420466 w 543606"/>
                    <a:gd name="connsiteY1" fmla="*/ 1124907 h 1383916"/>
                    <a:gd name="connsiteX2" fmla="*/ 520952 w 543606"/>
                    <a:gd name="connsiteY2" fmla="*/ 0 h 1383916"/>
                    <a:gd name="connsiteX0" fmla="*/ 0 w 551564"/>
                    <a:gd name="connsiteY0" fmla="*/ 1371979 h 1371979"/>
                    <a:gd name="connsiteX1" fmla="*/ 428424 w 551564"/>
                    <a:gd name="connsiteY1" fmla="*/ 1124907 h 1371979"/>
                    <a:gd name="connsiteX2" fmla="*/ 528910 w 551564"/>
                    <a:gd name="connsiteY2" fmla="*/ 0 h 1371979"/>
                  </a:gdLst>
                  <a:ahLst/>
                  <a:cxnLst>
                    <a:cxn ang="0">
                      <a:pos x="connsiteX0" y="connsiteY0"/>
                    </a:cxn>
                    <a:cxn ang="0">
                      <a:pos x="connsiteX1" y="connsiteY1"/>
                    </a:cxn>
                    <a:cxn ang="0">
                      <a:pos x="connsiteX2" y="connsiteY2"/>
                    </a:cxn>
                  </a:cxnLst>
                  <a:rect l="l" t="t" r="r" b="b"/>
                  <a:pathLst>
                    <a:path w="551564" h="1371979">
                      <a:moveTo>
                        <a:pt x="0" y="1371979"/>
                      </a:moveTo>
                      <a:cubicBezTo>
                        <a:pt x="636206" y="997827"/>
                        <a:pt x="-207782" y="1499059"/>
                        <a:pt x="428424" y="1124907"/>
                      </a:cubicBezTo>
                      <a:cubicBezTo>
                        <a:pt x="602736" y="1029260"/>
                        <a:pt x="546303" y="1121379"/>
                        <a:pt x="528910"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C1928DE6-0377-404B-B5C2-781197DB4CCE}"/>
                    </a:ext>
                  </a:extLst>
                </p:cNvPr>
                <p:cNvSpPr/>
                <p:nvPr/>
              </p:nvSpPr>
              <p:spPr bwMode="auto">
                <a:xfrm>
                  <a:off x="11493749" y="3638362"/>
                  <a:ext cx="244113" cy="602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1721395"/>
                    <a:gd name="connsiteY0" fmla="*/ 2195636 h 2195636"/>
                    <a:gd name="connsiteX1" fmla="*/ 1598255 w 1721395"/>
                    <a:gd name="connsiteY1" fmla="*/ 1124907 h 2195636"/>
                    <a:gd name="connsiteX2" fmla="*/ 1698741 w 1721395"/>
                    <a:gd name="connsiteY2" fmla="*/ 0 h 2195636"/>
                    <a:gd name="connsiteX0" fmla="*/ 0 w 539627"/>
                    <a:gd name="connsiteY0" fmla="*/ 1332189 h 1332189"/>
                    <a:gd name="connsiteX1" fmla="*/ 416487 w 539627"/>
                    <a:gd name="connsiteY1" fmla="*/ 1124907 h 1332189"/>
                    <a:gd name="connsiteX2" fmla="*/ 516973 w 539627"/>
                    <a:gd name="connsiteY2" fmla="*/ 0 h 1332189"/>
                  </a:gdLst>
                  <a:ahLst/>
                  <a:cxnLst>
                    <a:cxn ang="0">
                      <a:pos x="connsiteX0" y="connsiteY0"/>
                    </a:cxn>
                    <a:cxn ang="0">
                      <a:pos x="connsiteX1" y="connsiteY1"/>
                    </a:cxn>
                    <a:cxn ang="0">
                      <a:pos x="connsiteX2" y="connsiteY2"/>
                    </a:cxn>
                  </a:cxnLst>
                  <a:rect l="l" t="t" r="r" b="b"/>
                  <a:pathLst>
                    <a:path w="539627" h="1332189">
                      <a:moveTo>
                        <a:pt x="0" y="1332189"/>
                      </a:moveTo>
                      <a:cubicBezTo>
                        <a:pt x="636206" y="958037"/>
                        <a:pt x="-219719" y="1499059"/>
                        <a:pt x="416487" y="1124907"/>
                      </a:cubicBezTo>
                      <a:cubicBezTo>
                        <a:pt x="590799" y="1029260"/>
                        <a:pt x="534366" y="1121379"/>
                        <a:pt x="516973"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Shape 559">
                  <a:extLst>
                    <a:ext uri="{FF2B5EF4-FFF2-40B4-BE49-F238E27FC236}">
                      <a16:creationId xmlns:a16="http://schemas.microsoft.com/office/drawing/2014/main" id="{97E5E91F-0E04-486A-8799-8C416D1D2769}"/>
                    </a:ext>
                  </a:extLst>
                </p:cNvPr>
                <p:cNvSpPr/>
                <p:nvPr/>
              </p:nvSpPr>
              <p:spPr bwMode="auto">
                <a:xfrm>
                  <a:off x="11490891" y="3659842"/>
                  <a:ext cx="274713" cy="6080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607271"/>
                    <a:gd name="connsiteY0" fmla="*/ 1344126 h 1344126"/>
                    <a:gd name="connsiteX1" fmla="*/ 484131 w 607271"/>
                    <a:gd name="connsiteY1" fmla="*/ 1124907 h 1344126"/>
                    <a:gd name="connsiteX2" fmla="*/ 584617 w 607271"/>
                    <a:gd name="connsiteY2" fmla="*/ 0 h 1344126"/>
                  </a:gdLst>
                  <a:ahLst/>
                  <a:cxnLst>
                    <a:cxn ang="0">
                      <a:pos x="connsiteX0" y="connsiteY0"/>
                    </a:cxn>
                    <a:cxn ang="0">
                      <a:pos x="connsiteX1" y="connsiteY1"/>
                    </a:cxn>
                    <a:cxn ang="0">
                      <a:pos x="connsiteX2" y="connsiteY2"/>
                    </a:cxn>
                  </a:cxnLst>
                  <a:rect l="l" t="t" r="r" b="b"/>
                  <a:pathLst>
                    <a:path w="607271" h="1344126">
                      <a:moveTo>
                        <a:pt x="0" y="1344126"/>
                      </a:moveTo>
                      <a:cubicBezTo>
                        <a:pt x="636206" y="969974"/>
                        <a:pt x="-152075" y="1499059"/>
                        <a:pt x="484131" y="1124907"/>
                      </a:cubicBezTo>
                      <a:cubicBezTo>
                        <a:pt x="658443" y="1029260"/>
                        <a:pt x="602010" y="1121379"/>
                        <a:pt x="584617"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3B9DE74B-5F2D-42C4-A277-A2EF54EB2A12}"/>
                    </a:ext>
                  </a:extLst>
                </p:cNvPr>
                <p:cNvSpPr/>
                <p:nvPr/>
              </p:nvSpPr>
              <p:spPr bwMode="auto">
                <a:xfrm>
                  <a:off x="11531422" y="3678917"/>
                  <a:ext cx="258513" cy="620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571460"/>
                    <a:gd name="connsiteY0" fmla="*/ 1371979 h 1371979"/>
                    <a:gd name="connsiteX1" fmla="*/ 448320 w 571460"/>
                    <a:gd name="connsiteY1" fmla="*/ 1124907 h 1371979"/>
                    <a:gd name="connsiteX2" fmla="*/ 548806 w 571460"/>
                    <a:gd name="connsiteY2" fmla="*/ 0 h 1371979"/>
                  </a:gdLst>
                  <a:ahLst/>
                  <a:cxnLst>
                    <a:cxn ang="0">
                      <a:pos x="connsiteX0" y="connsiteY0"/>
                    </a:cxn>
                    <a:cxn ang="0">
                      <a:pos x="connsiteX1" y="connsiteY1"/>
                    </a:cxn>
                    <a:cxn ang="0">
                      <a:pos x="connsiteX2" y="connsiteY2"/>
                    </a:cxn>
                  </a:cxnLst>
                  <a:rect l="l" t="t" r="r" b="b"/>
                  <a:pathLst>
                    <a:path w="571460" h="1371979">
                      <a:moveTo>
                        <a:pt x="0" y="1371979"/>
                      </a:moveTo>
                      <a:cubicBezTo>
                        <a:pt x="636206" y="997827"/>
                        <a:pt x="-187886" y="1499059"/>
                        <a:pt x="448320" y="1124907"/>
                      </a:cubicBezTo>
                      <a:cubicBezTo>
                        <a:pt x="622632" y="1029260"/>
                        <a:pt x="566199" y="1121379"/>
                        <a:pt x="548806"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Shape 563">
                  <a:extLst>
                    <a:ext uri="{FF2B5EF4-FFF2-40B4-BE49-F238E27FC236}">
                      <a16:creationId xmlns:a16="http://schemas.microsoft.com/office/drawing/2014/main" id="{8ED9941A-4259-4A00-BEC3-96EBA49D2527}"/>
                    </a:ext>
                  </a:extLst>
                </p:cNvPr>
                <p:cNvSpPr/>
                <p:nvPr/>
              </p:nvSpPr>
              <p:spPr bwMode="auto">
                <a:xfrm>
                  <a:off x="11530200" y="3696421"/>
                  <a:ext cx="283713" cy="620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627166"/>
                    <a:gd name="connsiteY0" fmla="*/ 1371979 h 1371979"/>
                    <a:gd name="connsiteX1" fmla="*/ 504026 w 627166"/>
                    <a:gd name="connsiteY1" fmla="*/ 1124907 h 1371979"/>
                    <a:gd name="connsiteX2" fmla="*/ 604512 w 627166"/>
                    <a:gd name="connsiteY2" fmla="*/ 0 h 1371979"/>
                    <a:gd name="connsiteX0" fmla="*/ 0 w 627166"/>
                    <a:gd name="connsiteY0" fmla="*/ 1371979 h 1371979"/>
                    <a:gd name="connsiteX1" fmla="*/ 504026 w 627166"/>
                    <a:gd name="connsiteY1" fmla="*/ 1124907 h 1371979"/>
                    <a:gd name="connsiteX2" fmla="*/ 604512 w 627166"/>
                    <a:gd name="connsiteY2" fmla="*/ 0 h 1371979"/>
                  </a:gdLst>
                  <a:ahLst/>
                  <a:cxnLst>
                    <a:cxn ang="0">
                      <a:pos x="connsiteX0" y="connsiteY0"/>
                    </a:cxn>
                    <a:cxn ang="0">
                      <a:pos x="connsiteX1" y="connsiteY1"/>
                    </a:cxn>
                    <a:cxn ang="0">
                      <a:pos x="connsiteX2" y="connsiteY2"/>
                    </a:cxn>
                  </a:cxnLst>
                  <a:rect l="l" t="t" r="r" b="b"/>
                  <a:pathLst>
                    <a:path w="627166" h="1371979">
                      <a:moveTo>
                        <a:pt x="0" y="1371979"/>
                      </a:moveTo>
                      <a:cubicBezTo>
                        <a:pt x="190555" y="1252485"/>
                        <a:pt x="-132180" y="1499059"/>
                        <a:pt x="504026" y="1124907"/>
                      </a:cubicBezTo>
                      <a:cubicBezTo>
                        <a:pt x="678338" y="1029260"/>
                        <a:pt x="621905" y="1121379"/>
                        <a:pt x="604512"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0" name="Group 549">
                <a:extLst>
                  <a:ext uri="{FF2B5EF4-FFF2-40B4-BE49-F238E27FC236}">
                    <a16:creationId xmlns:a16="http://schemas.microsoft.com/office/drawing/2014/main" id="{F88D1DB6-3845-4B68-AE33-35896C269475}"/>
                  </a:ext>
                </a:extLst>
              </p:cNvPr>
              <p:cNvGrpSpPr/>
              <p:nvPr/>
            </p:nvGrpSpPr>
            <p:grpSpPr>
              <a:xfrm flipH="1">
                <a:off x="5955335" y="3494465"/>
                <a:ext cx="1137736" cy="407212"/>
                <a:chOff x="5626456" y="3628371"/>
                <a:chExt cx="774357" cy="399228"/>
              </a:xfrm>
              <a:scene3d>
                <a:camera prst="isometricOffAxis2Top">
                  <a:rot lat="20400000" lon="3600000" rev="18000000"/>
                </a:camera>
                <a:lightRig rig="threePt" dir="t"/>
              </a:scene3d>
            </p:grpSpPr>
            <p:sp>
              <p:nvSpPr>
                <p:cNvPr id="533" name="Rectangle: Rounded Corners 532">
                  <a:extLst>
                    <a:ext uri="{FF2B5EF4-FFF2-40B4-BE49-F238E27FC236}">
                      <a16:creationId xmlns:a16="http://schemas.microsoft.com/office/drawing/2014/main" id="{7166E346-A958-42AB-8F0B-D3181704DA02}"/>
                    </a:ext>
                  </a:extLst>
                </p:cNvPr>
                <p:cNvSpPr/>
                <p:nvPr/>
              </p:nvSpPr>
              <p:spPr bwMode="auto">
                <a:xfrm>
                  <a:off x="5626456" y="3628371"/>
                  <a:ext cx="774357" cy="399228"/>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4" name="Rectangle: Rounded Corners 543">
                  <a:extLst>
                    <a:ext uri="{FF2B5EF4-FFF2-40B4-BE49-F238E27FC236}">
                      <a16:creationId xmlns:a16="http://schemas.microsoft.com/office/drawing/2014/main" id="{510D07F1-774F-458A-8103-DD004D38165B}"/>
                    </a:ext>
                  </a:extLst>
                </p:cNvPr>
                <p:cNvSpPr/>
                <p:nvPr/>
              </p:nvSpPr>
              <p:spPr bwMode="auto">
                <a:xfrm>
                  <a:off x="5671039" y="3676014"/>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5" name="Rectangle: Rounded Corners 544">
                  <a:extLst>
                    <a:ext uri="{FF2B5EF4-FFF2-40B4-BE49-F238E27FC236}">
                      <a16:creationId xmlns:a16="http://schemas.microsoft.com/office/drawing/2014/main" id="{B0E7AA36-15A5-45E7-AE1A-B0D089B7658C}"/>
                    </a:ext>
                  </a:extLst>
                </p:cNvPr>
                <p:cNvSpPr/>
                <p:nvPr/>
              </p:nvSpPr>
              <p:spPr bwMode="auto">
                <a:xfrm>
                  <a:off x="5671039" y="3845932"/>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6" name="Rectangle: Rounded Corners 545">
                  <a:extLst>
                    <a:ext uri="{FF2B5EF4-FFF2-40B4-BE49-F238E27FC236}">
                      <a16:creationId xmlns:a16="http://schemas.microsoft.com/office/drawing/2014/main" id="{5A63195E-958B-4100-BA14-D32F0485A8CC}"/>
                    </a:ext>
                  </a:extLst>
                </p:cNvPr>
                <p:cNvSpPr/>
                <p:nvPr/>
              </p:nvSpPr>
              <p:spPr bwMode="auto">
                <a:xfrm>
                  <a:off x="5852799" y="3676014"/>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7" name="Rectangle: Rounded Corners 546">
                  <a:extLst>
                    <a:ext uri="{FF2B5EF4-FFF2-40B4-BE49-F238E27FC236}">
                      <a16:creationId xmlns:a16="http://schemas.microsoft.com/office/drawing/2014/main" id="{A2BF4D2B-0798-422F-8FF2-FCC0CEAE5F45}"/>
                    </a:ext>
                  </a:extLst>
                </p:cNvPr>
                <p:cNvSpPr/>
                <p:nvPr/>
              </p:nvSpPr>
              <p:spPr bwMode="auto">
                <a:xfrm>
                  <a:off x="5852799" y="3845932"/>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8" name="Rectangle: Rounded Corners 547">
                  <a:extLst>
                    <a:ext uri="{FF2B5EF4-FFF2-40B4-BE49-F238E27FC236}">
                      <a16:creationId xmlns:a16="http://schemas.microsoft.com/office/drawing/2014/main" id="{C7DF5337-E6D2-4369-BC78-518E5E9BD4DD}"/>
                    </a:ext>
                  </a:extLst>
                </p:cNvPr>
                <p:cNvSpPr/>
                <p:nvPr/>
              </p:nvSpPr>
              <p:spPr bwMode="auto">
                <a:xfrm>
                  <a:off x="6033234" y="3676014"/>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9" name="Rectangle: Rounded Corners 548">
                  <a:extLst>
                    <a:ext uri="{FF2B5EF4-FFF2-40B4-BE49-F238E27FC236}">
                      <a16:creationId xmlns:a16="http://schemas.microsoft.com/office/drawing/2014/main" id="{71310481-0FFD-4F6E-89C7-402789AF9B15}"/>
                    </a:ext>
                  </a:extLst>
                </p:cNvPr>
                <p:cNvSpPr/>
                <p:nvPr/>
              </p:nvSpPr>
              <p:spPr bwMode="auto">
                <a:xfrm>
                  <a:off x="6033234" y="3845932"/>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2" name="Group 491">
                <a:extLst>
                  <a:ext uri="{FF2B5EF4-FFF2-40B4-BE49-F238E27FC236}">
                    <a16:creationId xmlns:a16="http://schemas.microsoft.com/office/drawing/2014/main" id="{BBF66A3E-BC93-4054-9FA2-9A58234015FE}"/>
                  </a:ext>
                </a:extLst>
              </p:cNvPr>
              <p:cNvGrpSpPr/>
              <p:nvPr/>
            </p:nvGrpSpPr>
            <p:grpSpPr>
              <a:xfrm>
                <a:off x="6454812" y="3438543"/>
                <a:ext cx="146315" cy="251200"/>
                <a:chOff x="7138251" y="3643384"/>
                <a:chExt cx="146315" cy="251200"/>
              </a:xfrm>
            </p:grpSpPr>
            <p:grpSp>
              <p:nvGrpSpPr>
                <p:cNvPr id="493" name="Group 492">
                  <a:extLst>
                    <a:ext uri="{FF2B5EF4-FFF2-40B4-BE49-F238E27FC236}">
                      <a16:creationId xmlns:a16="http://schemas.microsoft.com/office/drawing/2014/main" id="{69F6B604-4CCC-45E1-8E09-23EF81D3FDBC}"/>
                    </a:ext>
                  </a:extLst>
                </p:cNvPr>
                <p:cNvGrpSpPr/>
                <p:nvPr/>
              </p:nvGrpSpPr>
              <p:grpSpPr>
                <a:xfrm>
                  <a:off x="7139885" y="3731644"/>
                  <a:ext cx="144681" cy="162940"/>
                  <a:chOff x="6736633" y="3739026"/>
                  <a:chExt cx="659555" cy="742793"/>
                </a:xfrm>
              </p:grpSpPr>
              <p:sp>
                <p:nvSpPr>
                  <p:cNvPr id="498" name="Freeform: Shape 497">
                    <a:extLst>
                      <a:ext uri="{FF2B5EF4-FFF2-40B4-BE49-F238E27FC236}">
                        <a16:creationId xmlns:a16="http://schemas.microsoft.com/office/drawing/2014/main" id="{E261C449-D4C0-44EF-B59B-7C56992CD498}"/>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9" name="Freeform: Shape 498">
                    <a:extLst>
                      <a:ext uri="{FF2B5EF4-FFF2-40B4-BE49-F238E27FC236}">
                        <a16:creationId xmlns:a16="http://schemas.microsoft.com/office/drawing/2014/main" id="{F526A6EA-A7EB-452E-A3FB-D588CC85E61B}"/>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47CEA496-6466-45B6-8388-D05E2EB87AB7}"/>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94" name="Group 493">
                  <a:extLst>
                    <a:ext uri="{FF2B5EF4-FFF2-40B4-BE49-F238E27FC236}">
                      <a16:creationId xmlns:a16="http://schemas.microsoft.com/office/drawing/2014/main" id="{BDAE8960-A64E-4229-B464-9B280E25E482}"/>
                    </a:ext>
                  </a:extLst>
                </p:cNvPr>
                <p:cNvGrpSpPr/>
                <p:nvPr/>
              </p:nvGrpSpPr>
              <p:grpSpPr>
                <a:xfrm>
                  <a:off x="7138251" y="3643384"/>
                  <a:ext cx="144681" cy="162940"/>
                  <a:chOff x="6736633" y="3739026"/>
                  <a:chExt cx="659555" cy="742793"/>
                </a:xfrm>
              </p:grpSpPr>
              <p:sp>
                <p:nvSpPr>
                  <p:cNvPr id="495" name="Freeform: Shape 494">
                    <a:extLst>
                      <a:ext uri="{FF2B5EF4-FFF2-40B4-BE49-F238E27FC236}">
                        <a16:creationId xmlns:a16="http://schemas.microsoft.com/office/drawing/2014/main" id="{4A27C1FB-9209-4A0D-8A36-1D12F23B7AB1}"/>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6" name="Freeform: Shape 495">
                    <a:extLst>
                      <a:ext uri="{FF2B5EF4-FFF2-40B4-BE49-F238E27FC236}">
                        <a16:creationId xmlns:a16="http://schemas.microsoft.com/office/drawing/2014/main" id="{65356FF8-6BC9-4DEC-B0F7-AA88CF0BFC2A}"/>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AEC9CADF-EBF4-4E1C-9B74-E14BBD5A1CF9}"/>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501" name="Group 500">
                <a:extLst>
                  <a:ext uri="{FF2B5EF4-FFF2-40B4-BE49-F238E27FC236}">
                    <a16:creationId xmlns:a16="http://schemas.microsoft.com/office/drawing/2014/main" id="{FE0AAB1B-8E0C-4344-8B75-08B50ABFA853}"/>
                  </a:ext>
                </a:extLst>
              </p:cNvPr>
              <p:cNvGrpSpPr/>
              <p:nvPr/>
            </p:nvGrpSpPr>
            <p:grpSpPr>
              <a:xfrm>
                <a:off x="6576393" y="3499222"/>
                <a:ext cx="146315" cy="251200"/>
                <a:chOff x="7138251" y="3643384"/>
                <a:chExt cx="146315" cy="251200"/>
              </a:xfrm>
            </p:grpSpPr>
            <p:grpSp>
              <p:nvGrpSpPr>
                <p:cNvPr id="502" name="Group 501">
                  <a:extLst>
                    <a:ext uri="{FF2B5EF4-FFF2-40B4-BE49-F238E27FC236}">
                      <a16:creationId xmlns:a16="http://schemas.microsoft.com/office/drawing/2014/main" id="{E46E4B51-A5BC-4DAE-8D96-EE8AE769862E}"/>
                    </a:ext>
                  </a:extLst>
                </p:cNvPr>
                <p:cNvGrpSpPr/>
                <p:nvPr/>
              </p:nvGrpSpPr>
              <p:grpSpPr>
                <a:xfrm>
                  <a:off x="7139885" y="3731644"/>
                  <a:ext cx="144681" cy="162940"/>
                  <a:chOff x="6736633" y="3739026"/>
                  <a:chExt cx="659555" cy="742793"/>
                </a:xfrm>
              </p:grpSpPr>
              <p:sp>
                <p:nvSpPr>
                  <p:cNvPr id="507" name="Freeform: Shape 506">
                    <a:extLst>
                      <a:ext uri="{FF2B5EF4-FFF2-40B4-BE49-F238E27FC236}">
                        <a16:creationId xmlns:a16="http://schemas.microsoft.com/office/drawing/2014/main" id="{0C6C60E9-EA4A-4A4C-9394-8764C4666B96}"/>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8" name="Freeform: Shape 507">
                    <a:extLst>
                      <a:ext uri="{FF2B5EF4-FFF2-40B4-BE49-F238E27FC236}">
                        <a16:creationId xmlns:a16="http://schemas.microsoft.com/office/drawing/2014/main" id="{BA0C7445-F8C2-4673-851A-D175E3CE431A}"/>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C696E064-E51A-4F79-B8D8-22FA63B1C308}"/>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03" name="Group 502">
                  <a:extLst>
                    <a:ext uri="{FF2B5EF4-FFF2-40B4-BE49-F238E27FC236}">
                      <a16:creationId xmlns:a16="http://schemas.microsoft.com/office/drawing/2014/main" id="{F6587EC5-0558-421B-AC1C-282FF63F1120}"/>
                    </a:ext>
                  </a:extLst>
                </p:cNvPr>
                <p:cNvGrpSpPr/>
                <p:nvPr/>
              </p:nvGrpSpPr>
              <p:grpSpPr>
                <a:xfrm>
                  <a:off x="7138251" y="3643384"/>
                  <a:ext cx="144681" cy="162940"/>
                  <a:chOff x="6736633" y="3739026"/>
                  <a:chExt cx="659555" cy="742793"/>
                </a:xfrm>
              </p:grpSpPr>
              <p:sp>
                <p:nvSpPr>
                  <p:cNvPr id="504" name="Freeform: Shape 503">
                    <a:extLst>
                      <a:ext uri="{FF2B5EF4-FFF2-40B4-BE49-F238E27FC236}">
                        <a16:creationId xmlns:a16="http://schemas.microsoft.com/office/drawing/2014/main" id="{C95904C5-2C3B-4570-BB2E-B4E96DEAB3AA}"/>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5" name="Freeform: Shape 504">
                    <a:extLst>
                      <a:ext uri="{FF2B5EF4-FFF2-40B4-BE49-F238E27FC236}">
                        <a16:creationId xmlns:a16="http://schemas.microsoft.com/office/drawing/2014/main" id="{4EFFAD1B-AEED-43E8-A003-0EFBECFD4293}"/>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B0D95BA5-529B-46B8-9383-064ECACD95F3}"/>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510" name="Group 509">
                <a:extLst>
                  <a:ext uri="{FF2B5EF4-FFF2-40B4-BE49-F238E27FC236}">
                    <a16:creationId xmlns:a16="http://schemas.microsoft.com/office/drawing/2014/main" id="{DBB83CAF-59D5-4D75-9F2F-86598EBB8285}"/>
                  </a:ext>
                </a:extLst>
              </p:cNvPr>
              <p:cNvGrpSpPr/>
              <p:nvPr/>
            </p:nvGrpSpPr>
            <p:grpSpPr>
              <a:xfrm>
                <a:off x="6708992" y="3570200"/>
                <a:ext cx="146315" cy="251200"/>
                <a:chOff x="7138251" y="3643384"/>
                <a:chExt cx="146315" cy="251200"/>
              </a:xfrm>
            </p:grpSpPr>
            <p:grpSp>
              <p:nvGrpSpPr>
                <p:cNvPr id="511" name="Group 510">
                  <a:extLst>
                    <a:ext uri="{FF2B5EF4-FFF2-40B4-BE49-F238E27FC236}">
                      <a16:creationId xmlns:a16="http://schemas.microsoft.com/office/drawing/2014/main" id="{FB4A365F-230F-47C1-9551-DDBF50D4B75B}"/>
                    </a:ext>
                  </a:extLst>
                </p:cNvPr>
                <p:cNvGrpSpPr/>
                <p:nvPr/>
              </p:nvGrpSpPr>
              <p:grpSpPr>
                <a:xfrm>
                  <a:off x="7139885" y="3731644"/>
                  <a:ext cx="144681" cy="162940"/>
                  <a:chOff x="6736633" y="3739026"/>
                  <a:chExt cx="659555" cy="742793"/>
                </a:xfrm>
              </p:grpSpPr>
              <p:sp>
                <p:nvSpPr>
                  <p:cNvPr id="516" name="Freeform: Shape 515">
                    <a:extLst>
                      <a:ext uri="{FF2B5EF4-FFF2-40B4-BE49-F238E27FC236}">
                        <a16:creationId xmlns:a16="http://schemas.microsoft.com/office/drawing/2014/main" id="{60EA26FB-D841-44E4-ABEB-355BBD3A7D2D}"/>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7" name="Freeform: Shape 516">
                    <a:extLst>
                      <a:ext uri="{FF2B5EF4-FFF2-40B4-BE49-F238E27FC236}">
                        <a16:creationId xmlns:a16="http://schemas.microsoft.com/office/drawing/2014/main" id="{D3AA5937-9A20-4B94-A39C-855174E7D073}"/>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ABC0E57A-5785-47A9-8F30-E0C290FCDB01}"/>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2" name="Group 511">
                  <a:extLst>
                    <a:ext uri="{FF2B5EF4-FFF2-40B4-BE49-F238E27FC236}">
                      <a16:creationId xmlns:a16="http://schemas.microsoft.com/office/drawing/2014/main" id="{D67B0543-2943-47E9-8C38-59C33B17B62B}"/>
                    </a:ext>
                  </a:extLst>
                </p:cNvPr>
                <p:cNvGrpSpPr/>
                <p:nvPr/>
              </p:nvGrpSpPr>
              <p:grpSpPr>
                <a:xfrm>
                  <a:off x="7138251" y="3643384"/>
                  <a:ext cx="144681" cy="162940"/>
                  <a:chOff x="6736633" y="3739026"/>
                  <a:chExt cx="659555" cy="742793"/>
                </a:xfrm>
              </p:grpSpPr>
              <p:sp>
                <p:nvSpPr>
                  <p:cNvPr id="513" name="Freeform: Shape 512">
                    <a:extLst>
                      <a:ext uri="{FF2B5EF4-FFF2-40B4-BE49-F238E27FC236}">
                        <a16:creationId xmlns:a16="http://schemas.microsoft.com/office/drawing/2014/main" id="{DC773F3F-AFCE-421B-BA1C-51DC1748148B}"/>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4" name="Freeform: Shape 513">
                    <a:extLst>
                      <a:ext uri="{FF2B5EF4-FFF2-40B4-BE49-F238E27FC236}">
                        <a16:creationId xmlns:a16="http://schemas.microsoft.com/office/drawing/2014/main" id="{D9D8A086-5181-4E12-B1D1-CBD951A8E2D3}"/>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20A26782-A867-4D73-BBAB-1F4D92AD7AED}"/>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70" name="Group 469">
                <a:extLst>
                  <a:ext uri="{FF2B5EF4-FFF2-40B4-BE49-F238E27FC236}">
                    <a16:creationId xmlns:a16="http://schemas.microsoft.com/office/drawing/2014/main" id="{6553C62D-3E72-401A-8507-BF1F6093F2AA}"/>
                  </a:ext>
                </a:extLst>
              </p:cNvPr>
              <p:cNvGrpSpPr/>
              <p:nvPr/>
            </p:nvGrpSpPr>
            <p:grpSpPr>
              <a:xfrm>
                <a:off x="5897966" y="3232987"/>
                <a:ext cx="642155" cy="738426"/>
                <a:chOff x="152400" y="1664626"/>
                <a:chExt cx="2801900" cy="3593421"/>
              </a:xfrm>
            </p:grpSpPr>
            <p:sp>
              <p:nvSpPr>
                <p:cNvPr id="461" name="Freeform 128">
                  <a:extLst>
                    <a:ext uri="{FF2B5EF4-FFF2-40B4-BE49-F238E27FC236}">
                      <a16:creationId xmlns:a16="http://schemas.microsoft.com/office/drawing/2014/main" id="{3320E04E-3090-4C44-8F0A-2D35C915FB20}"/>
                    </a:ext>
                  </a:extLst>
                </p:cNvPr>
                <p:cNvSpPr>
                  <a:spLocks/>
                </p:cNvSpPr>
                <p:nvPr/>
              </p:nvSpPr>
              <p:spPr bwMode="auto">
                <a:xfrm>
                  <a:off x="567200" y="1664626"/>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rgbClr val="0078D4">
                    <a:alpha val="55000"/>
                  </a:srgbClr>
                </a:solidFill>
                <a:ln>
                  <a:noFill/>
                </a:ln>
                <a:scene3d>
                  <a:camera prst="isometricOffAxis2Left">
                    <a:rot lat="1080000" lon="2400000" rev="0"/>
                  </a:camera>
                  <a:lightRig rig="balanced" dir="t"/>
                </a:scene3d>
                <a:sp3d>
                  <a:bevelT w="0" h="0"/>
                </a:sp3d>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63" name="Freeform 128">
                  <a:extLst>
                    <a:ext uri="{FF2B5EF4-FFF2-40B4-BE49-F238E27FC236}">
                      <a16:creationId xmlns:a16="http://schemas.microsoft.com/office/drawing/2014/main" id="{E92D8C33-7D0A-4C3B-ADD3-61EA994D6276}"/>
                    </a:ext>
                  </a:extLst>
                </p:cNvPr>
                <p:cNvSpPr>
                  <a:spLocks/>
                </p:cNvSpPr>
                <p:nvPr/>
              </p:nvSpPr>
              <p:spPr bwMode="auto">
                <a:xfrm>
                  <a:off x="483350" y="1870171"/>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rgbClr val="0078D4">
                    <a:alpha val="69000"/>
                  </a:srgbClr>
                </a:solidFill>
                <a:ln>
                  <a:noFill/>
                </a:ln>
                <a:scene3d>
                  <a:camera prst="isometricOffAxis2Left">
                    <a:rot lat="1080000" lon="2400000" rev="0"/>
                  </a:camera>
                  <a:lightRig rig="balanced" dir="t"/>
                </a:scene3d>
                <a:sp3d>
                  <a:bevelT w="0" h="0"/>
                </a:sp3d>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65" name="Freeform 128">
                  <a:extLst>
                    <a:ext uri="{FF2B5EF4-FFF2-40B4-BE49-F238E27FC236}">
                      <a16:creationId xmlns:a16="http://schemas.microsoft.com/office/drawing/2014/main" id="{127E1870-285C-4965-A905-546743CCDA98}"/>
                    </a:ext>
                  </a:extLst>
                </p:cNvPr>
                <p:cNvSpPr>
                  <a:spLocks/>
                </p:cNvSpPr>
                <p:nvPr/>
              </p:nvSpPr>
              <p:spPr bwMode="auto">
                <a:xfrm>
                  <a:off x="297182" y="2047271"/>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rgbClr val="0078D4">
                    <a:alpha val="91000"/>
                  </a:srgbClr>
                </a:solidFill>
                <a:ln>
                  <a:noFill/>
                </a:ln>
                <a:scene3d>
                  <a:camera prst="isometricOffAxis2Left">
                    <a:rot lat="1080000" lon="2400000" rev="0"/>
                  </a:camera>
                  <a:lightRig rig="balanced" dir="t"/>
                </a:scene3d>
                <a:sp3d>
                  <a:bevelT w="0" h="0"/>
                </a:sp3d>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469" name="Group 468">
                  <a:extLst>
                    <a:ext uri="{FF2B5EF4-FFF2-40B4-BE49-F238E27FC236}">
                      <a16:creationId xmlns:a16="http://schemas.microsoft.com/office/drawing/2014/main" id="{53CC1FF6-4A5E-4DC2-8719-CC6D3630EAF1}"/>
                    </a:ext>
                  </a:extLst>
                </p:cNvPr>
                <p:cNvGrpSpPr/>
                <p:nvPr/>
              </p:nvGrpSpPr>
              <p:grpSpPr>
                <a:xfrm>
                  <a:off x="152400" y="2265772"/>
                  <a:ext cx="2387100" cy="2992275"/>
                  <a:chOff x="1235725" y="455220"/>
                  <a:chExt cx="2387100" cy="2992275"/>
                </a:xfrm>
                <a:scene3d>
                  <a:camera prst="isometricOffAxis2Left">
                    <a:rot lat="1080000" lon="2400000" rev="0"/>
                  </a:camera>
                  <a:lightRig rig="balanced" dir="t"/>
                </a:scene3d>
              </p:grpSpPr>
              <p:sp>
                <p:nvSpPr>
                  <p:cNvPr id="467" name="Freeform 128">
                    <a:extLst>
                      <a:ext uri="{FF2B5EF4-FFF2-40B4-BE49-F238E27FC236}">
                        <a16:creationId xmlns:a16="http://schemas.microsoft.com/office/drawing/2014/main" id="{F8354BE0-9311-4667-96CA-5D5B479666DC}"/>
                      </a:ext>
                    </a:extLst>
                  </p:cNvPr>
                  <p:cNvSpPr>
                    <a:spLocks/>
                  </p:cNvSpPr>
                  <p:nvPr/>
                </p:nvSpPr>
                <p:spPr bwMode="auto">
                  <a:xfrm>
                    <a:off x="1235725" y="455220"/>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chemeClr val="accent1">
                      <a:lumMod val="75000"/>
                    </a:schemeClr>
                  </a:solidFill>
                  <a:ln>
                    <a:noFill/>
                  </a:ln>
                  <a:sp3d>
                    <a:bevelT w="0" h="63500"/>
                  </a:sp3d>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68" name="Freeform 128">
                    <a:extLst>
                      <a:ext uri="{FF2B5EF4-FFF2-40B4-BE49-F238E27FC236}">
                        <a16:creationId xmlns:a16="http://schemas.microsoft.com/office/drawing/2014/main" id="{72B71732-507A-4FAB-9FB1-280B4C96CFFA}"/>
                      </a:ext>
                    </a:extLst>
                  </p:cNvPr>
                  <p:cNvSpPr>
                    <a:spLocks/>
                  </p:cNvSpPr>
                  <p:nvPr/>
                </p:nvSpPr>
                <p:spPr bwMode="auto">
                  <a:xfrm>
                    <a:off x="1650525" y="893993"/>
                    <a:ext cx="1557500" cy="195235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gradFill>
                    <a:gsLst>
                      <a:gs pos="0">
                        <a:srgbClr val="50E6FF"/>
                      </a:gs>
                      <a:gs pos="100000">
                        <a:srgbClr val="0078D4"/>
                      </a:gs>
                    </a:gsLst>
                    <a:lin ang="5400000" scaled="1"/>
                  </a:gra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91" name="Group 490">
                <a:extLst>
                  <a:ext uri="{FF2B5EF4-FFF2-40B4-BE49-F238E27FC236}">
                    <a16:creationId xmlns:a16="http://schemas.microsoft.com/office/drawing/2014/main" id="{F3B1968A-B889-4330-8E8D-6D01DE8AA803}"/>
                  </a:ext>
                </a:extLst>
              </p:cNvPr>
              <p:cNvGrpSpPr/>
              <p:nvPr/>
            </p:nvGrpSpPr>
            <p:grpSpPr>
              <a:xfrm>
                <a:off x="6438594" y="3560849"/>
                <a:ext cx="146315" cy="251200"/>
                <a:chOff x="7138251" y="3643384"/>
                <a:chExt cx="146315" cy="251200"/>
              </a:xfrm>
            </p:grpSpPr>
            <p:grpSp>
              <p:nvGrpSpPr>
                <p:cNvPr id="487" name="Group 486">
                  <a:extLst>
                    <a:ext uri="{FF2B5EF4-FFF2-40B4-BE49-F238E27FC236}">
                      <a16:creationId xmlns:a16="http://schemas.microsoft.com/office/drawing/2014/main" id="{7FA9483D-FDC8-4EA1-B193-40DD84AA1F85}"/>
                    </a:ext>
                  </a:extLst>
                </p:cNvPr>
                <p:cNvGrpSpPr/>
                <p:nvPr/>
              </p:nvGrpSpPr>
              <p:grpSpPr>
                <a:xfrm>
                  <a:off x="7139885" y="3731644"/>
                  <a:ext cx="144681" cy="162940"/>
                  <a:chOff x="6736633" y="3739026"/>
                  <a:chExt cx="659555" cy="742793"/>
                </a:xfrm>
              </p:grpSpPr>
              <p:sp>
                <p:nvSpPr>
                  <p:cNvPr id="488" name="Freeform: Shape 487">
                    <a:extLst>
                      <a:ext uri="{FF2B5EF4-FFF2-40B4-BE49-F238E27FC236}">
                        <a16:creationId xmlns:a16="http://schemas.microsoft.com/office/drawing/2014/main" id="{62A46A6E-FA75-48DB-AAEE-A0532DD25215}"/>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9" name="Freeform: Shape 488">
                    <a:extLst>
                      <a:ext uri="{FF2B5EF4-FFF2-40B4-BE49-F238E27FC236}">
                        <a16:creationId xmlns:a16="http://schemas.microsoft.com/office/drawing/2014/main" id="{39D43CE1-2409-48DD-96CB-CB9BE2DA9C48}"/>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8BA3B63A-850B-4517-8A73-C3F76B8BE7D5}"/>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86" name="Group 485">
                  <a:extLst>
                    <a:ext uri="{FF2B5EF4-FFF2-40B4-BE49-F238E27FC236}">
                      <a16:creationId xmlns:a16="http://schemas.microsoft.com/office/drawing/2014/main" id="{F2915C14-87F4-43EA-AE36-5D94A5C6504B}"/>
                    </a:ext>
                  </a:extLst>
                </p:cNvPr>
                <p:cNvGrpSpPr/>
                <p:nvPr/>
              </p:nvGrpSpPr>
              <p:grpSpPr>
                <a:xfrm>
                  <a:off x="7138251" y="3643384"/>
                  <a:ext cx="144681" cy="162940"/>
                  <a:chOff x="6736633" y="3739026"/>
                  <a:chExt cx="659555" cy="742793"/>
                </a:xfrm>
              </p:grpSpPr>
              <p:sp>
                <p:nvSpPr>
                  <p:cNvPr id="485" name="Freeform: Shape 484">
                    <a:extLst>
                      <a:ext uri="{FF2B5EF4-FFF2-40B4-BE49-F238E27FC236}">
                        <a16:creationId xmlns:a16="http://schemas.microsoft.com/office/drawing/2014/main" id="{897EF23F-CF6B-4ADE-925F-0079DB05DFA9}"/>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2" name="Freeform: Shape 471">
                    <a:extLst>
                      <a:ext uri="{FF2B5EF4-FFF2-40B4-BE49-F238E27FC236}">
                        <a16:creationId xmlns:a16="http://schemas.microsoft.com/office/drawing/2014/main" id="{F00FB661-4CC2-4E38-8CE6-D264078CB73E}"/>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13A99F75-82FB-4D96-BE5C-F508A955049D}"/>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29CBEF32-DBF4-48CC-89AE-8C28B46BB75C}"/>
                  </a:ext>
                </a:extLst>
              </p:cNvPr>
              <p:cNvGrpSpPr/>
              <p:nvPr/>
            </p:nvGrpSpPr>
            <p:grpSpPr>
              <a:xfrm>
                <a:off x="6582414" y="3639747"/>
                <a:ext cx="146315" cy="251200"/>
                <a:chOff x="7138251" y="3643384"/>
                <a:chExt cx="146315" cy="251200"/>
              </a:xfrm>
            </p:grpSpPr>
            <p:grpSp>
              <p:nvGrpSpPr>
                <p:cNvPr id="520" name="Group 519">
                  <a:extLst>
                    <a:ext uri="{FF2B5EF4-FFF2-40B4-BE49-F238E27FC236}">
                      <a16:creationId xmlns:a16="http://schemas.microsoft.com/office/drawing/2014/main" id="{8B581C8A-1912-49CA-B7FA-CA6BC671B4C7}"/>
                    </a:ext>
                  </a:extLst>
                </p:cNvPr>
                <p:cNvGrpSpPr/>
                <p:nvPr/>
              </p:nvGrpSpPr>
              <p:grpSpPr>
                <a:xfrm>
                  <a:off x="7139885" y="3731644"/>
                  <a:ext cx="144681" cy="162940"/>
                  <a:chOff x="6736633" y="3739026"/>
                  <a:chExt cx="659555" cy="742793"/>
                </a:xfrm>
              </p:grpSpPr>
              <p:sp>
                <p:nvSpPr>
                  <p:cNvPr id="525" name="Freeform: Shape 524">
                    <a:extLst>
                      <a:ext uri="{FF2B5EF4-FFF2-40B4-BE49-F238E27FC236}">
                        <a16:creationId xmlns:a16="http://schemas.microsoft.com/office/drawing/2014/main" id="{404E3ADC-9340-48F9-A1C6-4AAF72DC9BED}"/>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6" name="Freeform: Shape 525">
                    <a:extLst>
                      <a:ext uri="{FF2B5EF4-FFF2-40B4-BE49-F238E27FC236}">
                        <a16:creationId xmlns:a16="http://schemas.microsoft.com/office/drawing/2014/main" id="{ABAB0D00-26FA-4C0D-BCA2-8C6A2FBCC4DB}"/>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0516ADCF-657E-4A61-8EB0-EE297CC90B52}"/>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21" name="Group 520">
                  <a:extLst>
                    <a:ext uri="{FF2B5EF4-FFF2-40B4-BE49-F238E27FC236}">
                      <a16:creationId xmlns:a16="http://schemas.microsoft.com/office/drawing/2014/main" id="{283C03EE-9539-49CA-AB21-2BC3BF05782C}"/>
                    </a:ext>
                  </a:extLst>
                </p:cNvPr>
                <p:cNvGrpSpPr/>
                <p:nvPr/>
              </p:nvGrpSpPr>
              <p:grpSpPr>
                <a:xfrm>
                  <a:off x="7138251" y="3643384"/>
                  <a:ext cx="144681" cy="162940"/>
                  <a:chOff x="6736633" y="3739026"/>
                  <a:chExt cx="659555" cy="742793"/>
                </a:xfrm>
              </p:grpSpPr>
              <p:sp>
                <p:nvSpPr>
                  <p:cNvPr id="522" name="Freeform: Shape 521">
                    <a:extLst>
                      <a:ext uri="{FF2B5EF4-FFF2-40B4-BE49-F238E27FC236}">
                        <a16:creationId xmlns:a16="http://schemas.microsoft.com/office/drawing/2014/main" id="{E1E7728D-1A4C-4634-98A3-5486F7FD0287}"/>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3" name="Freeform: Shape 522">
                    <a:extLst>
                      <a:ext uri="{FF2B5EF4-FFF2-40B4-BE49-F238E27FC236}">
                        <a16:creationId xmlns:a16="http://schemas.microsoft.com/office/drawing/2014/main" id="{B5D800E6-6352-443D-9544-031E0454899F}"/>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5AC72EDB-C5EE-488F-BAA7-69EF955E646C}"/>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554" name="Freeform 97">
                <a:extLst>
                  <a:ext uri="{FF2B5EF4-FFF2-40B4-BE49-F238E27FC236}">
                    <a16:creationId xmlns:a16="http://schemas.microsoft.com/office/drawing/2014/main" id="{7462BD54-6A75-41F1-8A3B-28F5F89C6193}"/>
                  </a:ext>
                </a:extLst>
              </p:cNvPr>
              <p:cNvSpPr>
                <a:spLocks/>
              </p:cNvSpPr>
              <p:nvPr/>
            </p:nvSpPr>
            <p:spPr bwMode="auto">
              <a:xfrm flipH="1">
                <a:off x="6146636" y="2953809"/>
                <a:ext cx="421016" cy="245342"/>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scene3d>
                <a:camera prst="perspectiveContrastingLeftFacing" fov="2700000">
                  <a:rot lat="600000" lon="600000" rev="20400000"/>
                </a:camera>
                <a:lightRig rig="threePt" dir="t"/>
              </a:scene3d>
              <a:sp3d>
                <a:bevelT w="0" h="184150"/>
              </a:sp3d>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77" name="ML">
            <a:extLst>
              <a:ext uri="{FF2B5EF4-FFF2-40B4-BE49-F238E27FC236}">
                <a16:creationId xmlns:a16="http://schemas.microsoft.com/office/drawing/2014/main" id="{2FD02506-D1B1-4CCC-B4C6-D4B6CFA1C72D}"/>
              </a:ext>
            </a:extLst>
          </p:cNvPr>
          <p:cNvGrpSpPr>
            <a:grpSpLocks noChangeAspect="1"/>
          </p:cNvGrpSpPr>
          <p:nvPr/>
        </p:nvGrpSpPr>
        <p:grpSpPr>
          <a:xfrm>
            <a:off x="5493114" y="3120159"/>
            <a:ext cx="947481" cy="1000811"/>
            <a:chOff x="3778895" y="539838"/>
            <a:chExt cx="5288905" cy="5586594"/>
          </a:xfrm>
        </p:grpSpPr>
        <p:sp>
          <p:nvSpPr>
            <p:cNvPr id="573" name="Freeform: Shape 572">
              <a:extLst>
                <a:ext uri="{FF2B5EF4-FFF2-40B4-BE49-F238E27FC236}">
                  <a16:creationId xmlns:a16="http://schemas.microsoft.com/office/drawing/2014/main" id="{8D311E8F-A035-40AC-A921-4D81C1434037}"/>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Freeform: Shape 573">
              <a:extLst>
                <a:ext uri="{FF2B5EF4-FFF2-40B4-BE49-F238E27FC236}">
                  <a16:creationId xmlns:a16="http://schemas.microsoft.com/office/drawing/2014/main" id="{6728B034-DADB-4D4B-BF05-37C6573BCE84}"/>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5" name="Freeform: Shape 574">
              <a:extLst>
                <a:ext uri="{FF2B5EF4-FFF2-40B4-BE49-F238E27FC236}">
                  <a16:creationId xmlns:a16="http://schemas.microsoft.com/office/drawing/2014/main" id="{3F316D96-A291-40D6-A355-70C21C44FCA0}"/>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6" name="Freeform: Shape 575">
              <a:extLst>
                <a:ext uri="{FF2B5EF4-FFF2-40B4-BE49-F238E27FC236}">
                  <a16:creationId xmlns:a16="http://schemas.microsoft.com/office/drawing/2014/main" id="{B991B450-625B-486C-B9D8-33211AC13F67}"/>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5" name="c-p">
            <a:extLst>
              <a:ext uri="{FF2B5EF4-FFF2-40B4-BE49-F238E27FC236}">
                <a16:creationId xmlns:a16="http://schemas.microsoft.com/office/drawing/2014/main" id="{5B36155A-D7CD-4948-B516-A6DBF7A08717}"/>
              </a:ext>
            </a:extLst>
          </p:cNvPr>
          <p:cNvGrpSpPr/>
          <p:nvPr/>
        </p:nvGrpSpPr>
        <p:grpSpPr>
          <a:xfrm flipH="1">
            <a:off x="2736311" y="3827579"/>
            <a:ext cx="1929519" cy="440167"/>
            <a:chOff x="4843152" y="3763301"/>
            <a:chExt cx="1447139" cy="330125"/>
          </a:xfrm>
        </p:grpSpPr>
        <p:cxnSp>
          <p:nvCxnSpPr>
            <p:cNvPr id="236" name="Straight Connector 235">
              <a:extLst>
                <a:ext uri="{FF2B5EF4-FFF2-40B4-BE49-F238E27FC236}">
                  <a16:creationId xmlns:a16="http://schemas.microsoft.com/office/drawing/2014/main" id="{473F8939-7427-477E-A2A4-C161132C9D82}"/>
                </a:ext>
              </a:extLst>
            </p:cNvPr>
            <p:cNvCxnSpPr>
              <a:cxnSpLocks/>
            </p:cNvCxnSpPr>
            <p:nvPr/>
          </p:nvCxnSpPr>
          <p:spPr>
            <a:xfrm>
              <a:off x="4843152" y="3875979"/>
              <a:ext cx="1447139" cy="134117"/>
            </a:xfrm>
            <a:prstGeom prst="line">
              <a:avLst/>
            </a:prstGeom>
            <a:ln w="127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7" name="Edge" descr="IAAS">
              <a:extLst>
                <a:ext uri="{FF2B5EF4-FFF2-40B4-BE49-F238E27FC236}">
                  <a16:creationId xmlns:a16="http://schemas.microsoft.com/office/drawing/2014/main" id="{B7CD97C8-3FBB-41C1-9D56-41F705EDAD4A}"/>
                </a:ext>
              </a:extLst>
            </p:cNvPr>
            <p:cNvGrpSpPr>
              <a:grpSpLocks noChangeAspect="1"/>
            </p:cNvGrpSpPr>
            <p:nvPr/>
          </p:nvGrpSpPr>
          <p:grpSpPr bwMode="auto">
            <a:xfrm>
              <a:off x="5307797" y="3763301"/>
              <a:ext cx="331287" cy="330125"/>
              <a:chOff x="2211" y="778"/>
              <a:chExt cx="285" cy="284"/>
            </a:xfrm>
            <a:scene3d>
              <a:camera prst="perspectiveRelaxed"/>
              <a:lightRig rig="threePt" dir="t"/>
            </a:scene3d>
          </p:grpSpPr>
          <p:sp>
            <p:nvSpPr>
              <p:cNvPr id="238" name="AutoShape 20">
                <a:extLst>
                  <a:ext uri="{FF2B5EF4-FFF2-40B4-BE49-F238E27FC236}">
                    <a16:creationId xmlns:a16="http://schemas.microsoft.com/office/drawing/2014/main" id="{E368B638-A556-4655-A2A1-B3C45F46790D}"/>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239" name="Oval 22">
                <a:extLst>
                  <a:ext uri="{FF2B5EF4-FFF2-40B4-BE49-F238E27FC236}">
                    <a16:creationId xmlns:a16="http://schemas.microsoft.com/office/drawing/2014/main" id="{9300940D-C3F0-4BDA-A272-55BAE1F17221}"/>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Freeform 23">
                <a:extLst>
                  <a:ext uri="{FF2B5EF4-FFF2-40B4-BE49-F238E27FC236}">
                    <a16:creationId xmlns:a16="http://schemas.microsoft.com/office/drawing/2014/main" id="{F78D5C4C-5C68-4852-BC92-0FFBA44348CA}"/>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241" name="Freeform 24">
                <a:extLst>
                  <a:ext uri="{FF2B5EF4-FFF2-40B4-BE49-F238E27FC236}">
                    <a16:creationId xmlns:a16="http://schemas.microsoft.com/office/drawing/2014/main" id="{BB946718-5339-47B5-8F0C-205C9FA94A75}"/>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242" name="Freeform 25">
                <a:extLst>
                  <a:ext uri="{FF2B5EF4-FFF2-40B4-BE49-F238E27FC236}">
                    <a16:creationId xmlns:a16="http://schemas.microsoft.com/office/drawing/2014/main" id="{734A354E-96E2-4CF7-82BA-2388526737E8}"/>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309" name="c-p">
            <a:extLst>
              <a:ext uri="{FF2B5EF4-FFF2-40B4-BE49-F238E27FC236}">
                <a16:creationId xmlns:a16="http://schemas.microsoft.com/office/drawing/2014/main" id="{E45919D2-7214-4721-936E-8A6E011B1183}"/>
              </a:ext>
            </a:extLst>
          </p:cNvPr>
          <p:cNvGrpSpPr/>
          <p:nvPr/>
        </p:nvGrpSpPr>
        <p:grpSpPr>
          <a:xfrm>
            <a:off x="7200117" y="3827579"/>
            <a:ext cx="2127969" cy="440167"/>
            <a:chOff x="4843152" y="3763301"/>
            <a:chExt cx="1595977" cy="330125"/>
          </a:xfrm>
        </p:grpSpPr>
        <p:cxnSp>
          <p:nvCxnSpPr>
            <p:cNvPr id="310" name="Straight Connector 309">
              <a:extLst>
                <a:ext uri="{FF2B5EF4-FFF2-40B4-BE49-F238E27FC236}">
                  <a16:creationId xmlns:a16="http://schemas.microsoft.com/office/drawing/2014/main" id="{AE201DE8-1916-4FC1-9E50-9C3F3C8CDEDA}"/>
                </a:ext>
              </a:extLst>
            </p:cNvPr>
            <p:cNvCxnSpPr>
              <a:cxnSpLocks/>
            </p:cNvCxnSpPr>
            <p:nvPr/>
          </p:nvCxnSpPr>
          <p:spPr>
            <a:xfrm>
              <a:off x="4843152" y="3875979"/>
              <a:ext cx="1595977" cy="147911"/>
            </a:xfrm>
            <a:prstGeom prst="line">
              <a:avLst/>
            </a:prstGeom>
            <a:ln w="127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1" name="Edge" descr="IAAS">
              <a:extLst>
                <a:ext uri="{FF2B5EF4-FFF2-40B4-BE49-F238E27FC236}">
                  <a16:creationId xmlns:a16="http://schemas.microsoft.com/office/drawing/2014/main" id="{8203F5E2-2E4C-479F-9EDA-0BE023AD5329}"/>
                </a:ext>
              </a:extLst>
            </p:cNvPr>
            <p:cNvGrpSpPr>
              <a:grpSpLocks noChangeAspect="1"/>
            </p:cNvGrpSpPr>
            <p:nvPr/>
          </p:nvGrpSpPr>
          <p:grpSpPr bwMode="auto">
            <a:xfrm>
              <a:off x="5307797" y="3763301"/>
              <a:ext cx="331287" cy="330125"/>
              <a:chOff x="2211" y="778"/>
              <a:chExt cx="285" cy="284"/>
            </a:xfrm>
            <a:scene3d>
              <a:camera prst="perspectiveRelaxed"/>
              <a:lightRig rig="threePt" dir="t"/>
            </a:scene3d>
          </p:grpSpPr>
          <p:sp>
            <p:nvSpPr>
              <p:cNvPr id="312" name="AutoShape 20">
                <a:extLst>
                  <a:ext uri="{FF2B5EF4-FFF2-40B4-BE49-F238E27FC236}">
                    <a16:creationId xmlns:a16="http://schemas.microsoft.com/office/drawing/2014/main" id="{97AEE1BB-31AC-4EC0-ABA3-0ADF5B20C902}"/>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Oval 22">
                <a:extLst>
                  <a:ext uri="{FF2B5EF4-FFF2-40B4-BE49-F238E27FC236}">
                    <a16:creationId xmlns:a16="http://schemas.microsoft.com/office/drawing/2014/main" id="{760D08BE-E58C-4F80-9D0C-E7330E8BFF45}"/>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14" name="Freeform 23">
                <a:extLst>
                  <a:ext uri="{FF2B5EF4-FFF2-40B4-BE49-F238E27FC236}">
                    <a16:creationId xmlns:a16="http://schemas.microsoft.com/office/drawing/2014/main" id="{E15B62A5-3905-488E-9C67-00797472CBAC}"/>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15" name="Freeform 24">
                <a:extLst>
                  <a:ext uri="{FF2B5EF4-FFF2-40B4-BE49-F238E27FC236}">
                    <a16:creationId xmlns:a16="http://schemas.microsoft.com/office/drawing/2014/main" id="{0F1E1C95-191A-4BC5-A3B1-912B0DA99BC5}"/>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sp>
            <p:nvSpPr>
              <p:cNvPr id="316" name="Freeform 25">
                <a:extLst>
                  <a:ext uri="{FF2B5EF4-FFF2-40B4-BE49-F238E27FC236}">
                    <a16:creationId xmlns:a16="http://schemas.microsoft.com/office/drawing/2014/main" id="{70F6DBC9-47AB-438D-AF9D-84C752D4E137}"/>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67" name="Responsible ML">
            <a:extLst>
              <a:ext uri="{FF2B5EF4-FFF2-40B4-BE49-F238E27FC236}">
                <a16:creationId xmlns:a16="http://schemas.microsoft.com/office/drawing/2014/main" id="{9062F71D-1D20-FB4E-9D78-FB06905A1C53}"/>
              </a:ext>
            </a:extLst>
          </p:cNvPr>
          <p:cNvSpPr txBox="1"/>
          <p:nvPr/>
        </p:nvSpPr>
        <p:spPr>
          <a:xfrm>
            <a:off x="5213322" y="5374678"/>
            <a:ext cx="160242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Responsible ML</a:t>
            </a:r>
          </a:p>
        </p:txBody>
      </p:sp>
      <p:sp>
        <p:nvSpPr>
          <p:cNvPr id="2" name="TextBox 1">
            <a:extLst>
              <a:ext uri="{FF2B5EF4-FFF2-40B4-BE49-F238E27FC236}">
                <a16:creationId xmlns:a16="http://schemas.microsoft.com/office/drawing/2014/main" id="{593CD8AE-878C-4827-A171-AC16C10F1280}"/>
              </a:ext>
            </a:extLst>
          </p:cNvPr>
          <p:cNvSpPr txBox="1"/>
          <p:nvPr/>
        </p:nvSpPr>
        <p:spPr>
          <a:xfrm>
            <a:off x="4088572" y="4962735"/>
            <a:ext cx="3938194" cy="5027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49" normalizeH="0" baseline="0" noProof="0">
                <a:ln w="3175">
                  <a:noFill/>
                </a:ln>
                <a:gradFill flip="none" rotWithShape="1">
                  <a:gsLst>
                    <a:gs pos="1250">
                      <a:srgbClr val="047AD5"/>
                    </a:gs>
                    <a:gs pos="100000">
                      <a:srgbClr val="56D0FE"/>
                    </a:gs>
                  </a:gsLst>
                  <a:lin ang="5400000" scaled="0"/>
                  <a:tileRect/>
                </a:gradFill>
                <a:effectLst/>
                <a:uLnTx/>
                <a:uFillTx/>
                <a:latin typeface="Segoe UI"/>
                <a:ea typeface="+mn-ea"/>
                <a:cs typeface="Segoe UI" pitchFamily="34" charset="0"/>
              </a:rPr>
              <a:t>Azure Machine Learning</a:t>
            </a:r>
          </a:p>
        </p:txBody>
      </p:sp>
    </p:spTree>
    <p:extLst>
      <p:ext uri="{BB962C8B-B14F-4D97-AF65-F5344CB8AC3E}">
        <p14:creationId xmlns:p14="http://schemas.microsoft.com/office/powerpoint/2010/main" val="2902156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8509324-3286-49BB-AA74-EFB62F73F311}"/>
              </a:ext>
            </a:extLst>
          </p:cNvPr>
          <p:cNvSpPr>
            <a:spLocks noGrp="1"/>
          </p:cNvSpPr>
          <p:nvPr>
            <p:ph type="body" sz="quarter" idx="4294967295"/>
          </p:nvPr>
        </p:nvSpPr>
        <p:spPr>
          <a:xfrm>
            <a:off x="338291" y="1266825"/>
            <a:ext cx="10486872" cy="3914918"/>
          </a:xfrm>
        </p:spPr>
        <p:txBody>
          <a:bodyPr/>
          <a:lstStyle/>
          <a:p>
            <a:pPr marL="342900" indent="-342900">
              <a:buFont typeface="Arial" panose="020B0604020202020204" pitchFamily="34" charset="0"/>
              <a:buChar char="•"/>
            </a:pPr>
            <a:r>
              <a:rPr lang="en-US" sz="2400" dirty="0">
                <a:hlinkClick r:id="rId3"/>
              </a:rPr>
              <a:t>https://github.com/dem108/explain-ml-models</a:t>
            </a:r>
            <a:endParaRPr lang="en-US" sz="2400" dirty="0"/>
          </a:p>
          <a:p>
            <a:pPr marL="342900" indent="-342900">
              <a:buFont typeface="Arial" panose="020B0604020202020204" pitchFamily="34" charset="0"/>
              <a:buChar char="•"/>
            </a:pPr>
            <a:r>
              <a:rPr lang="en-US" sz="2400" dirty="0">
                <a:hlinkClick r:id="rId4"/>
              </a:rPr>
              <a:t>Enabling responsible AI development with new open-source capabilities</a:t>
            </a:r>
            <a:endParaRPr lang="en-US" sz="2400" dirty="0"/>
          </a:p>
          <a:p>
            <a:pPr marL="342900" indent="-342900">
              <a:buFont typeface="Arial" panose="020B0604020202020204" pitchFamily="34" charset="0"/>
              <a:buChar char="•"/>
            </a:pPr>
            <a:r>
              <a:rPr lang="en-US" sz="2400" dirty="0">
                <a:hlinkClick r:id="rId5"/>
              </a:rPr>
              <a:t>https://github.com/microsoft/responsible-ai-widgets</a:t>
            </a:r>
            <a:endParaRPr lang="en-US" sz="2400" dirty="0"/>
          </a:p>
          <a:p>
            <a:pPr marL="342900" indent="-342900">
              <a:buFont typeface="Arial" panose="020B0604020202020204" pitchFamily="34" charset="0"/>
              <a:buChar char="•"/>
            </a:pPr>
            <a:r>
              <a:rPr lang="en-US" sz="2400" dirty="0" err="1">
                <a:hlinkClick r:id="rId6"/>
              </a:rPr>
              <a:t>InterpretML</a:t>
            </a:r>
            <a:endParaRPr lang="en-US" sz="2400" dirty="0"/>
          </a:p>
          <a:p>
            <a:pPr marL="342900" indent="-342900">
              <a:buFont typeface="Arial" panose="020B0604020202020204" pitchFamily="34" charset="0"/>
              <a:buChar char="•"/>
            </a:pPr>
            <a:r>
              <a:rPr lang="en-US" sz="2400" dirty="0">
                <a:hlinkClick r:id="rId7"/>
              </a:rPr>
              <a:t>Error Analysis</a:t>
            </a:r>
            <a:endParaRPr lang="en-US" sz="2400" dirty="0"/>
          </a:p>
          <a:p>
            <a:pPr marL="342900" indent="-342900">
              <a:buFont typeface="Arial" panose="020B0604020202020204" pitchFamily="34" charset="0"/>
              <a:buChar char="•"/>
            </a:pPr>
            <a:r>
              <a:rPr lang="en-US" sz="2400" dirty="0">
                <a:hlinkClick r:id="rId8"/>
              </a:rPr>
              <a:t>Build Responsible AI using Error Analysis toolkit – YouTube</a:t>
            </a:r>
            <a:endParaRPr lang="en-US" sz="2400" dirty="0"/>
          </a:p>
          <a:p>
            <a:pPr marL="342900" indent="-342900">
              <a:buFont typeface="Arial" panose="020B0604020202020204" pitchFamily="34" charset="0"/>
              <a:buChar char="•"/>
            </a:pPr>
            <a:r>
              <a:rPr lang="en-US" sz="2400" dirty="0">
                <a:hlinkClick r:id="rId9"/>
              </a:rPr>
              <a:t>Responsible Machine Learning with Error Analysis – Microsoft Blog</a:t>
            </a:r>
            <a:endParaRPr lang="en-US" sz="2400" dirty="0"/>
          </a:p>
          <a:p>
            <a:pPr marL="342900" indent="-342900">
              <a:buFont typeface="Arial" panose="020B0604020202020204" pitchFamily="34" charset="0"/>
              <a:buChar char="•"/>
            </a:pPr>
            <a:r>
              <a:rPr lang="en-US" sz="2400" dirty="0">
                <a:hlinkClick r:id="rId10"/>
              </a:rPr>
              <a:t>Model interpretability in Azure Machine Learning</a:t>
            </a:r>
            <a:endParaRPr lang="en-US" sz="2400" dirty="0"/>
          </a:p>
          <a:p>
            <a:pPr marL="342900" indent="-342900">
              <a:buFont typeface="Arial" panose="020B0604020202020204" pitchFamily="34" charset="0"/>
              <a:buChar char="•"/>
            </a:pPr>
            <a:r>
              <a:rPr lang="en-US" sz="2400" dirty="0">
                <a:hlinkClick r:id="rId11"/>
              </a:rPr>
              <a:t>Responsible AI at Microsoft</a:t>
            </a:r>
            <a:endParaRPr lang="en-US" sz="2400" dirty="0"/>
          </a:p>
        </p:txBody>
      </p:sp>
      <p:sp>
        <p:nvSpPr>
          <p:cNvPr id="231" name="Text Placeholder 3">
            <a:extLst>
              <a:ext uri="{FF2B5EF4-FFF2-40B4-BE49-F238E27FC236}">
                <a16:creationId xmlns:a16="http://schemas.microsoft.com/office/drawing/2014/main" id="{A476F824-2B67-44BE-A7DF-DDCE7068A2DE}"/>
              </a:ext>
            </a:extLst>
          </p:cNvPr>
          <p:cNvSpPr txBox="1">
            <a:spLocks/>
          </p:cNvSpPr>
          <p:nvPr/>
        </p:nvSpPr>
        <p:spPr>
          <a:xfrm>
            <a:off x="338291" y="410051"/>
            <a:ext cx="10825009"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00" kern="1200" cap="all" spc="100" baseline="0">
                <a:solidFill>
                  <a:schemeClr val="accent2"/>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b="1" dirty="0"/>
              <a:t>Codes, Blogs, Videos</a:t>
            </a:r>
          </a:p>
        </p:txBody>
      </p:sp>
      <p:pic>
        <p:nvPicPr>
          <p:cNvPr id="6" name="Picture 5">
            <a:extLst>
              <a:ext uri="{FF2B5EF4-FFF2-40B4-BE49-F238E27FC236}">
                <a16:creationId xmlns:a16="http://schemas.microsoft.com/office/drawing/2014/main" id="{C819A5EE-F8EA-4FA6-A85C-50F4A473130A}"/>
              </a:ext>
            </a:extLst>
          </p:cNvPr>
          <p:cNvPicPr>
            <a:picLocks noChangeAspect="1"/>
          </p:cNvPicPr>
          <p:nvPr/>
        </p:nvPicPr>
        <p:blipFill>
          <a:blip r:embed="rId12"/>
          <a:stretch>
            <a:fillRect/>
          </a:stretch>
        </p:blipFill>
        <p:spPr>
          <a:xfrm>
            <a:off x="8212697" y="4563962"/>
            <a:ext cx="3641012" cy="2054425"/>
          </a:xfrm>
          <a:prstGeom prst="rect">
            <a:avLst/>
          </a:prstGeom>
        </p:spPr>
      </p:pic>
    </p:spTree>
    <p:extLst>
      <p:ext uri="{BB962C8B-B14F-4D97-AF65-F5344CB8AC3E}">
        <p14:creationId xmlns:p14="http://schemas.microsoft.com/office/powerpoint/2010/main" val="1568862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a:xfrm>
            <a:off x="588263" y="457200"/>
            <a:ext cx="11018520" cy="553998"/>
          </a:xfrm>
        </p:spPr>
        <p:txBody>
          <a:bodyPr/>
          <a:lstStyle/>
          <a:p>
            <a:r>
              <a:rPr lang="en-US" altLang="ko-KR" dirty="0"/>
              <a:t>Visualizing weights and biases in neural networks</a:t>
            </a:r>
            <a:endParaRPr lang="ko-KR" altLang="en-US" dirty="0"/>
          </a:p>
        </p:txBody>
      </p:sp>
      <p:pic>
        <p:nvPicPr>
          <p:cNvPr id="8194" name="Picture 2" descr=" interpretable ML">
            <a:extLst>
              <a:ext uri="{FF2B5EF4-FFF2-40B4-BE49-F238E27FC236}">
                <a16:creationId xmlns:a16="http://schemas.microsoft.com/office/drawing/2014/main" id="{A76615A5-FFBA-40AD-B0C9-81EFAE74C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851" y="1187081"/>
            <a:ext cx="7620000"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3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Salient Map</a:t>
            </a:r>
            <a:endParaRPr lang="ko-KR" altLang="en-US" dirty="0"/>
          </a:p>
        </p:txBody>
      </p:sp>
      <p:pic>
        <p:nvPicPr>
          <p:cNvPr id="9218" name="Picture 2" descr=" interpretable ML">
            <a:extLst>
              <a:ext uri="{FF2B5EF4-FFF2-40B4-BE49-F238E27FC236}">
                <a16:creationId xmlns:a16="http://schemas.microsoft.com/office/drawing/2014/main" id="{4B294853-07B2-45AA-AD8E-6145FA6F9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15" y="1134139"/>
            <a:ext cx="4140974" cy="533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87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Occlusion Map</a:t>
            </a:r>
            <a:endParaRPr lang="ko-KR" altLang="en-US" dirty="0"/>
          </a:p>
        </p:txBody>
      </p:sp>
      <p:pic>
        <p:nvPicPr>
          <p:cNvPr id="10242" name="Picture 2" descr=" interpretable ML">
            <a:extLst>
              <a:ext uri="{FF2B5EF4-FFF2-40B4-BE49-F238E27FC236}">
                <a16:creationId xmlns:a16="http://schemas.microsoft.com/office/drawing/2014/main" id="{08D54853-2D75-48A4-8239-B595CE602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22" y="1855272"/>
            <a:ext cx="10280355" cy="380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42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Class Maximization and</a:t>
            </a:r>
            <a:r>
              <a:rPr lang="ko-KR" altLang="en-US" dirty="0"/>
              <a:t> </a:t>
            </a:r>
            <a:r>
              <a:rPr lang="en-US" altLang="ko-KR" dirty="0"/>
              <a:t>Activation</a:t>
            </a:r>
            <a:r>
              <a:rPr lang="ko-KR" altLang="en-US" dirty="0"/>
              <a:t> </a:t>
            </a:r>
            <a:r>
              <a:rPr lang="en-US" altLang="ko-KR" dirty="0"/>
              <a:t>Maximization</a:t>
            </a:r>
            <a:endParaRPr lang="ko-KR" altLang="en-US" dirty="0"/>
          </a:p>
        </p:txBody>
      </p:sp>
      <p:pic>
        <p:nvPicPr>
          <p:cNvPr id="11266" name="Picture 2" descr=" interpretable ML">
            <a:extLst>
              <a:ext uri="{FF2B5EF4-FFF2-40B4-BE49-F238E27FC236}">
                <a16:creationId xmlns:a16="http://schemas.microsoft.com/office/drawing/2014/main" id="{4A1C8EF3-73CA-4CAA-87DB-5D7D21CD8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69" y="1355694"/>
            <a:ext cx="5816010" cy="519805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 interpretable ML">
            <a:extLst>
              <a:ext uri="{FF2B5EF4-FFF2-40B4-BE49-F238E27FC236}">
                <a16:creationId xmlns:a16="http://schemas.microsoft.com/office/drawing/2014/main" id="{62E01275-327C-4375-B6ED-630BA6B06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459" y="1098697"/>
            <a:ext cx="5233872" cy="556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6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Application of LIME (Text, Image)</a:t>
            </a:r>
            <a:endParaRPr lang="ko-KR" altLang="en-US" dirty="0"/>
          </a:p>
        </p:txBody>
      </p:sp>
      <p:pic>
        <p:nvPicPr>
          <p:cNvPr id="13314" name="Picture 2" descr=" interpretable ML">
            <a:extLst>
              <a:ext uri="{FF2B5EF4-FFF2-40B4-BE49-F238E27FC236}">
                <a16:creationId xmlns:a16="http://schemas.microsoft.com/office/drawing/2014/main" id="{D6019921-5E75-4A63-84B7-62CF13E6F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13" y="3819441"/>
            <a:ext cx="9302194" cy="2581359"/>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 interpretable ML">
            <a:extLst>
              <a:ext uri="{FF2B5EF4-FFF2-40B4-BE49-F238E27FC236}">
                <a16:creationId xmlns:a16="http://schemas.microsoft.com/office/drawing/2014/main" id="{3739BAB0-19E8-4752-B614-B5CE93A44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292" y="1308135"/>
            <a:ext cx="9325415" cy="221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6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272">
            <a:extLst>
              <a:ext uri="{FF2B5EF4-FFF2-40B4-BE49-F238E27FC236}">
                <a16:creationId xmlns:a16="http://schemas.microsoft.com/office/drawing/2014/main" id="{CE0E7BB9-D97D-44F0-A6C7-2CFD5A024632}"/>
              </a:ext>
            </a:extLst>
          </p:cNvPr>
          <p:cNvGrpSpPr/>
          <p:nvPr/>
        </p:nvGrpSpPr>
        <p:grpSpPr>
          <a:xfrm>
            <a:off x="10197918" y="1944317"/>
            <a:ext cx="137160" cy="1083420"/>
            <a:chOff x="9076495" y="2691928"/>
            <a:chExt cx="137160" cy="1083420"/>
          </a:xfrm>
          <a:solidFill>
            <a:srgbClr val="53D2E7"/>
          </a:solidFill>
        </p:grpSpPr>
        <p:cxnSp>
          <p:nvCxnSpPr>
            <p:cNvPr id="274" name="Straight Connector 273">
              <a:extLst>
                <a:ext uri="{FF2B5EF4-FFF2-40B4-BE49-F238E27FC236}">
                  <a16:creationId xmlns:a16="http://schemas.microsoft.com/office/drawing/2014/main" id="{6AA3866C-BDF4-47BE-9D91-859959221CC4}"/>
                </a:ext>
              </a:extLst>
            </p:cNvPr>
            <p:cNvCxnSpPr/>
            <p:nvPr/>
          </p:nvCxnSpPr>
          <p:spPr>
            <a:xfrm>
              <a:off x="9145075" y="2691928"/>
              <a:ext cx="0" cy="1026750"/>
            </a:xfrm>
            <a:prstGeom prst="line">
              <a:avLst/>
            </a:prstGeom>
            <a:grpFill/>
            <a:ln w="38100" cap="flat" cmpd="sng" algn="ctr">
              <a:solidFill>
                <a:srgbClr val="53D2E7"/>
              </a:solidFill>
              <a:prstDash val="solid"/>
              <a:miter lim="800000"/>
              <a:headEnd type="none" w="lg" len="med"/>
              <a:tailEnd type="none" w="lg" len="med"/>
            </a:ln>
            <a:effectLst/>
          </p:spPr>
        </p:cxnSp>
        <p:sp>
          <p:nvSpPr>
            <p:cNvPr id="275" name="Right Triangle 274">
              <a:extLst>
                <a:ext uri="{FF2B5EF4-FFF2-40B4-BE49-F238E27FC236}">
                  <a16:creationId xmlns:a16="http://schemas.microsoft.com/office/drawing/2014/main" id="{18935EB3-584B-42BC-AD55-7D5275A406DB}"/>
                </a:ext>
              </a:extLst>
            </p:cNvPr>
            <p:cNvSpPr/>
            <p:nvPr/>
          </p:nvSpPr>
          <p:spPr bwMode="auto">
            <a:xfrm rot="18900000">
              <a:off x="9076495" y="3638188"/>
              <a:ext cx="137160" cy="137160"/>
            </a:xfrm>
            <a:prstGeom prst="rtTriangle">
              <a:avLst/>
            </a:prstGeom>
            <a:grpFill/>
            <a:ln w="6350" cap="flat" cmpd="sng" algn="ctr">
              <a:solidFill>
                <a:srgbClr val="53D2E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Segoe UI" pitchFamily="34" charset="0"/>
                <a:cs typeface="Segoe UI" pitchFamily="34" charset="0"/>
              </a:endParaRPr>
            </a:p>
          </p:txBody>
        </p:sp>
      </p:grpSp>
      <p:sp>
        <p:nvSpPr>
          <p:cNvPr id="276" name="Title 1">
            <a:extLst>
              <a:ext uri="{FF2B5EF4-FFF2-40B4-BE49-F238E27FC236}">
                <a16:creationId xmlns:a16="http://schemas.microsoft.com/office/drawing/2014/main" id="{908EC2CB-A13D-4AFF-88A5-44A3582833A3}"/>
              </a:ext>
            </a:extLst>
          </p:cNvPr>
          <p:cNvSpPr txBox="1">
            <a:spLocks/>
          </p:cNvSpPr>
          <p:nvPr/>
        </p:nvSpPr>
        <p:spPr>
          <a:xfrm>
            <a:off x="94535" y="205794"/>
            <a:ext cx="11018520" cy="553998"/>
          </a:xfrm>
          <a:prstGeom prst="rect">
            <a:avLst/>
          </a:prstGeom>
        </p:spPr>
        <p:txBody>
          <a:bodyPr vert="horz" lIns="91440" tIns="45720" rIns="91440" bIns="45720" rtlCol="0" anchor="ctr">
            <a:normAutofit fontScale="900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 lastClr="FFFFFF"/>
                </a:solidFill>
                <a:effectLst/>
                <a:uLnTx/>
                <a:uFillTx/>
                <a:latin typeface="맑은 고딕" panose="020F0302020204030204"/>
                <a:ea typeface="+mj-ea"/>
                <a:cs typeface="+mj-cs"/>
              </a:rPr>
              <a:t>Progression of Responsible AI </a:t>
            </a:r>
          </a:p>
        </p:txBody>
      </p:sp>
      <p:sp>
        <p:nvSpPr>
          <p:cNvPr id="277" name="TextBox 276">
            <a:extLst>
              <a:ext uri="{FF2B5EF4-FFF2-40B4-BE49-F238E27FC236}">
                <a16:creationId xmlns:a16="http://schemas.microsoft.com/office/drawing/2014/main" id="{7D8CCDCC-4F48-40F2-9CFC-9F60AAC572A0}"/>
              </a:ext>
            </a:extLst>
          </p:cNvPr>
          <p:cNvSpPr txBox="1"/>
          <p:nvPr/>
        </p:nvSpPr>
        <p:spPr>
          <a:xfrm>
            <a:off x="4615566" y="997708"/>
            <a:ext cx="2593866" cy="677108"/>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ko-KR"/>
            </a:defPPr>
            <a:lvl1pPr marR="0" lvl="0" indent="0" algn="ctr" defTabSz="913927" fontAlgn="base" latinLnBrk="0">
              <a:lnSpc>
                <a:spcPct val="90000"/>
              </a:lnSpc>
              <a:spcBef>
                <a:spcPct val="0"/>
              </a:spcBef>
              <a:spcAft>
                <a:spcPct val="0"/>
              </a:spcAft>
              <a:buClrTx/>
              <a:buSzTx/>
              <a:buFontTx/>
              <a:buNone/>
              <a:tabLst/>
              <a:defRPr kumimoji="0" sz="2667" b="1" i="0" u="none" strike="noStrike" cap="none" spc="-49" normalizeH="0" baseline="0">
                <a:ln w="3175">
                  <a:noFill/>
                </a:ln>
                <a:gradFill flip="none" rotWithShape="1">
                  <a:gsLst>
                    <a:gs pos="1250">
                      <a:srgbClr val="047AD5"/>
                    </a:gs>
                    <a:gs pos="100000">
                      <a:srgbClr val="56D0FE"/>
                    </a:gs>
                  </a:gsLst>
                  <a:lin ang="5400000" scaled="0"/>
                  <a:tileRect/>
                </a:gradFill>
                <a:effectLst/>
                <a:uLnTx/>
                <a:uFillTx/>
                <a:latin typeface="Segoe UI"/>
                <a:cs typeface="Segoe UI" pitchFamily="34" charset="0"/>
              </a:defRPr>
            </a:lvl1pPr>
          </a:lstStyle>
          <a:p>
            <a:pPr>
              <a:lnSpc>
                <a:spcPct val="100000"/>
              </a:lnSpc>
              <a:spcBef>
                <a:spcPts val="0"/>
              </a:spcBef>
              <a:spcAft>
                <a:spcPts val="0"/>
              </a:spcAft>
            </a:pPr>
            <a:r>
              <a:rPr lang="en-US" sz="4400" dirty="0"/>
              <a:t>Practices</a:t>
            </a:r>
          </a:p>
        </p:txBody>
      </p:sp>
      <p:grpSp>
        <p:nvGrpSpPr>
          <p:cNvPr id="278" name="Group 277">
            <a:extLst>
              <a:ext uri="{FF2B5EF4-FFF2-40B4-BE49-F238E27FC236}">
                <a16:creationId xmlns:a16="http://schemas.microsoft.com/office/drawing/2014/main" id="{A79ADB8E-635A-4C79-B90E-510BB8D2221F}"/>
              </a:ext>
            </a:extLst>
          </p:cNvPr>
          <p:cNvGrpSpPr/>
          <p:nvPr/>
        </p:nvGrpSpPr>
        <p:grpSpPr>
          <a:xfrm>
            <a:off x="5864685" y="1944317"/>
            <a:ext cx="137160" cy="1083420"/>
            <a:chOff x="9076495" y="2691928"/>
            <a:chExt cx="137160" cy="1083420"/>
          </a:xfrm>
          <a:solidFill>
            <a:srgbClr val="53D2E7"/>
          </a:solidFill>
        </p:grpSpPr>
        <p:cxnSp>
          <p:nvCxnSpPr>
            <p:cNvPr id="279" name="Straight Connector 278">
              <a:extLst>
                <a:ext uri="{FF2B5EF4-FFF2-40B4-BE49-F238E27FC236}">
                  <a16:creationId xmlns:a16="http://schemas.microsoft.com/office/drawing/2014/main" id="{CDEC1951-E7FD-4A0A-962C-66201773B454}"/>
                </a:ext>
              </a:extLst>
            </p:cNvPr>
            <p:cNvCxnSpPr/>
            <p:nvPr/>
          </p:nvCxnSpPr>
          <p:spPr>
            <a:xfrm>
              <a:off x="9145075" y="2691928"/>
              <a:ext cx="0" cy="1026750"/>
            </a:xfrm>
            <a:prstGeom prst="line">
              <a:avLst/>
            </a:prstGeom>
            <a:grpFill/>
            <a:ln w="38100" cap="flat" cmpd="sng" algn="ctr">
              <a:solidFill>
                <a:srgbClr val="53D2E7"/>
              </a:solidFill>
              <a:prstDash val="solid"/>
              <a:miter lim="800000"/>
              <a:headEnd type="none" w="lg" len="med"/>
              <a:tailEnd type="none" w="lg" len="med"/>
            </a:ln>
            <a:effectLst/>
          </p:spPr>
        </p:cxnSp>
        <p:sp>
          <p:nvSpPr>
            <p:cNvPr id="280" name="Right Triangle 279">
              <a:extLst>
                <a:ext uri="{FF2B5EF4-FFF2-40B4-BE49-F238E27FC236}">
                  <a16:creationId xmlns:a16="http://schemas.microsoft.com/office/drawing/2014/main" id="{E403B503-9387-44CB-BCFD-8D5E897E4E3F}"/>
                </a:ext>
              </a:extLst>
            </p:cNvPr>
            <p:cNvSpPr/>
            <p:nvPr/>
          </p:nvSpPr>
          <p:spPr bwMode="auto">
            <a:xfrm rot="18900000">
              <a:off x="9076495" y="3638188"/>
              <a:ext cx="137160" cy="137160"/>
            </a:xfrm>
            <a:prstGeom prst="rtTriangle">
              <a:avLst/>
            </a:prstGeom>
            <a:grpFill/>
            <a:ln w="6350" cap="flat" cmpd="sng" algn="ctr">
              <a:solidFill>
                <a:srgbClr val="53D2E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B07A3B62-B92D-4B4B-A084-F1BD05FC2063}"/>
              </a:ext>
            </a:extLst>
          </p:cNvPr>
          <p:cNvGrpSpPr/>
          <p:nvPr/>
        </p:nvGrpSpPr>
        <p:grpSpPr>
          <a:xfrm>
            <a:off x="1651848" y="1944317"/>
            <a:ext cx="137160" cy="1083420"/>
            <a:chOff x="9076495" y="2691928"/>
            <a:chExt cx="137160" cy="1083420"/>
          </a:xfrm>
          <a:solidFill>
            <a:srgbClr val="53D2E7"/>
          </a:solidFill>
        </p:grpSpPr>
        <p:cxnSp>
          <p:nvCxnSpPr>
            <p:cNvPr id="282" name="Straight Connector 281">
              <a:extLst>
                <a:ext uri="{FF2B5EF4-FFF2-40B4-BE49-F238E27FC236}">
                  <a16:creationId xmlns:a16="http://schemas.microsoft.com/office/drawing/2014/main" id="{0DCDF5D7-BD29-47E3-AE53-8D156E875861}"/>
                </a:ext>
              </a:extLst>
            </p:cNvPr>
            <p:cNvCxnSpPr/>
            <p:nvPr/>
          </p:nvCxnSpPr>
          <p:spPr>
            <a:xfrm>
              <a:off x="9145075" y="2691928"/>
              <a:ext cx="0" cy="1026750"/>
            </a:xfrm>
            <a:prstGeom prst="line">
              <a:avLst/>
            </a:prstGeom>
            <a:grpFill/>
            <a:ln w="38100" cap="flat" cmpd="sng" algn="ctr">
              <a:solidFill>
                <a:srgbClr val="53D2E7"/>
              </a:solidFill>
              <a:prstDash val="solid"/>
              <a:miter lim="800000"/>
              <a:headEnd type="none" w="lg" len="med"/>
              <a:tailEnd type="none" w="lg" len="med"/>
            </a:ln>
            <a:effectLst/>
          </p:spPr>
        </p:cxnSp>
        <p:sp>
          <p:nvSpPr>
            <p:cNvPr id="283" name="Right Triangle 282">
              <a:extLst>
                <a:ext uri="{FF2B5EF4-FFF2-40B4-BE49-F238E27FC236}">
                  <a16:creationId xmlns:a16="http://schemas.microsoft.com/office/drawing/2014/main" id="{370E1C06-91DA-4449-9E9B-7BD3AEC99CDE}"/>
                </a:ext>
              </a:extLst>
            </p:cNvPr>
            <p:cNvSpPr/>
            <p:nvPr/>
          </p:nvSpPr>
          <p:spPr bwMode="auto">
            <a:xfrm rot="18900000">
              <a:off x="9076495" y="3638188"/>
              <a:ext cx="137160" cy="137160"/>
            </a:xfrm>
            <a:prstGeom prst="rtTriangle">
              <a:avLst/>
            </a:prstGeom>
            <a:grpFill/>
            <a:ln w="6350" cap="flat" cmpd="sng" algn="ctr">
              <a:solidFill>
                <a:srgbClr val="53D2E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Segoe UI" pitchFamily="34" charset="0"/>
                <a:cs typeface="Segoe UI" pitchFamily="34" charset="0"/>
              </a:endParaRPr>
            </a:p>
          </p:txBody>
        </p:sp>
      </p:grpSp>
      <p:sp>
        <p:nvSpPr>
          <p:cNvPr id="284" name="TextBox 283">
            <a:extLst>
              <a:ext uri="{FF2B5EF4-FFF2-40B4-BE49-F238E27FC236}">
                <a16:creationId xmlns:a16="http://schemas.microsoft.com/office/drawing/2014/main" id="{636BE05E-D0D3-44B6-9FF1-27A7ED45CDE9}"/>
              </a:ext>
            </a:extLst>
          </p:cNvPr>
          <p:cNvSpPr txBox="1"/>
          <p:nvPr/>
        </p:nvSpPr>
        <p:spPr>
          <a:xfrm>
            <a:off x="404446" y="997708"/>
            <a:ext cx="2593864" cy="677108"/>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ko-KR"/>
            </a:defPPr>
            <a:lvl1pPr marR="0" lvl="0" indent="0" algn="ctr" defTabSz="913927" fontAlgn="base" latinLnBrk="0">
              <a:lnSpc>
                <a:spcPct val="90000"/>
              </a:lnSpc>
              <a:spcBef>
                <a:spcPct val="0"/>
              </a:spcBef>
              <a:spcAft>
                <a:spcPct val="0"/>
              </a:spcAft>
              <a:buClrTx/>
              <a:buSzTx/>
              <a:buFontTx/>
              <a:buNone/>
              <a:tabLst/>
              <a:defRPr kumimoji="0" sz="2667" b="1" i="0" u="none" strike="noStrike" cap="none" spc="-49" normalizeH="0" baseline="0">
                <a:ln w="3175">
                  <a:noFill/>
                </a:ln>
                <a:gradFill flip="none" rotWithShape="1">
                  <a:gsLst>
                    <a:gs pos="1250">
                      <a:srgbClr val="047AD5"/>
                    </a:gs>
                    <a:gs pos="100000">
                      <a:srgbClr val="56D0FE"/>
                    </a:gs>
                  </a:gsLst>
                  <a:lin ang="5400000" scaled="0"/>
                  <a:tileRect/>
                </a:gradFill>
                <a:effectLst/>
                <a:uLnTx/>
                <a:uFillTx/>
                <a:latin typeface="Segoe UI"/>
                <a:cs typeface="Segoe UI" pitchFamily="34" charset="0"/>
              </a:defRPr>
            </a:lvl1pPr>
          </a:lstStyle>
          <a:p>
            <a:pPr>
              <a:lnSpc>
                <a:spcPct val="100000"/>
              </a:lnSpc>
              <a:spcBef>
                <a:spcPts val="0"/>
              </a:spcBef>
              <a:spcAft>
                <a:spcPts val="0"/>
              </a:spcAft>
            </a:pPr>
            <a:r>
              <a:rPr lang="en-US" sz="4400" dirty="0"/>
              <a:t>Principles</a:t>
            </a:r>
          </a:p>
        </p:txBody>
      </p:sp>
      <p:sp>
        <p:nvSpPr>
          <p:cNvPr id="285" name="TextBox 284">
            <a:extLst>
              <a:ext uri="{FF2B5EF4-FFF2-40B4-BE49-F238E27FC236}">
                <a16:creationId xmlns:a16="http://schemas.microsoft.com/office/drawing/2014/main" id="{696B7ED3-D64A-42F8-B2CB-DC314B9D9EE2}"/>
              </a:ext>
            </a:extLst>
          </p:cNvPr>
          <p:cNvSpPr txBox="1"/>
          <p:nvPr/>
        </p:nvSpPr>
        <p:spPr>
          <a:xfrm>
            <a:off x="8603254" y="1031563"/>
            <a:ext cx="3288390" cy="677108"/>
          </a:xfrm>
          <a:prstGeom prst="rect">
            <a:avLst/>
          </a:prstGeom>
          <a:noFill/>
        </p:spPr>
        <p:txBody>
          <a:bodyPr wrap="square" lIns="0" tIns="0" rIns="0" bIns="0" rtlCol="0" anchor="ctr">
            <a:spAutoFit/>
          </a:bodyPr>
          <a:lstStyle/>
          <a:p>
            <a:pPr algn="ctr" defTabSz="914367" latinLnBrk="0">
              <a:defRPr/>
            </a:pPr>
            <a:r>
              <a:rPr lang="en-US" sz="4400" b="1" spc="-49" dirty="0">
                <a:ln w="3175">
                  <a:noFill/>
                </a:ln>
                <a:gradFill flip="none" rotWithShape="1">
                  <a:gsLst>
                    <a:gs pos="1250">
                      <a:srgbClr val="047AD5"/>
                    </a:gs>
                    <a:gs pos="100000">
                      <a:srgbClr val="56D0FE"/>
                    </a:gs>
                  </a:gsLst>
                  <a:lin ang="5400000" scaled="0"/>
                  <a:tileRect/>
                </a:gradFill>
                <a:latin typeface="Segoe UI"/>
                <a:cs typeface="Segoe UI" pitchFamily="34" charset="0"/>
              </a:rPr>
              <a:t>Tools</a:t>
            </a:r>
          </a:p>
        </p:txBody>
      </p:sp>
      <p:sp>
        <p:nvSpPr>
          <p:cNvPr id="286" name="Oval 285">
            <a:extLst>
              <a:ext uri="{FF2B5EF4-FFF2-40B4-BE49-F238E27FC236}">
                <a16:creationId xmlns:a16="http://schemas.microsoft.com/office/drawing/2014/main" id="{43DD67A4-5680-4DEA-BBA7-6BFF6BB3D1D2}"/>
              </a:ext>
            </a:extLst>
          </p:cNvPr>
          <p:cNvSpPr/>
          <p:nvPr/>
        </p:nvSpPr>
        <p:spPr bwMode="auto">
          <a:xfrm>
            <a:off x="1632798" y="1816520"/>
            <a:ext cx="137160" cy="137160"/>
          </a:xfrm>
          <a:prstGeom prst="ellipse">
            <a:avLst/>
          </a:prstGeom>
          <a:solidFill>
            <a:srgbClr val="53D2E7"/>
          </a:solidFill>
          <a:ln w="6350" cap="flat" cmpd="sng" algn="ctr">
            <a:solidFill>
              <a:srgbClr val="53D2E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mn-ea"/>
              <a:cs typeface="Segoe UI" pitchFamily="34" charset="0"/>
            </a:endParaRPr>
          </a:p>
        </p:txBody>
      </p:sp>
      <p:sp>
        <p:nvSpPr>
          <p:cNvPr id="287" name="Oval 286">
            <a:extLst>
              <a:ext uri="{FF2B5EF4-FFF2-40B4-BE49-F238E27FC236}">
                <a16:creationId xmlns:a16="http://schemas.microsoft.com/office/drawing/2014/main" id="{9C22D1FA-1DF6-417F-9479-1B320189230E}"/>
              </a:ext>
            </a:extLst>
          </p:cNvPr>
          <p:cNvSpPr/>
          <p:nvPr/>
        </p:nvSpPr>
        <p:spPr bwMode="auto">
          <a:xfrm>
            <a:off x="5845635" y="1816520"/>
            <a:ext cx="137160" cy="137160"/>
          </a:xfrm>
          <a:prstGeom prst="ellipse">
            <a:avLst/>
          </a:prstGeom>
          <a:solidFill>
            <a:srgbClr val="53D2E7"/>
          </a:solidFill>
          <a:ln w="6350" cap="flat" cmpd="sng" algn="ctr">
            <a:solidFill>
              <a:srgbClr val="53D2E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mn-ea"/>
              <a:cs typeface="Segoe UI" pitchFamily="34" charset="0"/>
            </a:endParaRPr>
          </a:p>
        </p:txBody>
      </p:sp>
      <p:sp>
        <p:nvSpPr>
          <p:cNvPr id="288" name="Oval 287">
            <a:extLst>
              <a:ext uri="{FF2B5EF4-FFF2-40B4-BE49-F238E27FC236}">
                <a16:creationId xmlns:a16="http://schemas.microsoft.com/office/drawing/2014/main" id="{7B8A2958-CD4F-4B08-8B8A-929ED0911C2E}"/>
              </a:ext>
            </a:extLst>
          </p:cNvPr>
          <p:cNvSpPr/>
          <p:nvPr/>
        </p:nvSpPr>
        <p:spPr bwMode="auto">
          <a:xfrm>
            <a:off x="10178868" y="1816520"/>
            <a:ext cx="137160" cy="137160"/>
          </a:xfrm>
          <a:prstGeom prst="ellipse">
            <a:avLst/>
          </a:prstGeom>
          <a:solidFill>
            <a:srgbClr val="53D2E7"/>
          </a:solidFill>
          <a:ln w="6350" cap="flat" cmpd="sng" algn="ctr">
            <a:solidFill>
              <a:srgbClr val="53D2E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mn-ea"/>
              <a:cs typeface="Segoe UI" pitchFamily="34" charset="0"/>
            </a:endParaRPr>
          </a:p>
        </p:txBody>
      </p:sp>
      <p:sp>
        <p:nvSpPr>
          <p:cNvPr id="289" name="Arrow: Right 288">
            <a:extLst>
              <a:ext uri="{FF2B5EF4-FFF2-40B4-BE49-F238E27FC236}">
                <a16:creationId xmlns:a16="http://schemas.microsoft.com/office/drawing/2014/main" id="{6AC9001E-00E1-4BA1-8CB1-2FF5EDB3E851}"/>
              </a:ext>
            </a:extLst>
          </p:cNvPr>
          <p:cNvSpPr/>
          <p:nvPr/>
        </p:nvSpPr>
        <p:spPr bwMode="auto">
          <a:xfrm>
            <a:off x="3627831" y="1101401"/>
            <a:ext cx="416292" cy="553998"/>
          </a:xfrm>
          <a:prstGeom prst="rightArrow">
            <a:avLst>
              <a:gd name="adj1" fmla="val 100000"/>
              <a:gd name="adj2" fmla="val 281458"/>
            </a:avLst>
          </a:prstGeom>
          <a:solidFill>
            <a:srgbClr val="0070C0"/>
          </a:solid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mn-ea"/>
              <a:cs typeface="Segoe UI" pitchFamily="34" charset="0"/>
            </a:endParaRPr>
          </a:p>
        </p:txBody>
      </p:sp>
      <p:sp>
        <p:nvSpPr>
          <p:cNvPr id="290" name="Arrow: Right 289">
            <a:extLst>
              <a:ext uri="{FF2B5EF4-FFF2-40B4-BE49-F238E27FC236}">
                <a16:creationId xmlns:a16="http://schemas.microsoft.com/office/drawing/2014/main" id="{75059048-012B-482A-A9FA-3E6BD6BF2C5E}"/>
              </a:ext>
            </a:extLst>
          </p:cNvPr>
          <p:cNvSpPr/>
          <p:nvPr/>
        </p:nvSpPr>
        <p:spPr bwMode="auto">
          <a:xfrm>
            <a:off x="8227187" y="1104900"/>
            <a:ext cx="416292" cy="553998"/>
          </a:xfrm>
          <a:prstGeom prst="rightArrow">
            <a:avLst>
              <a:gd name="adj1" fmla="val 100000"/>
              <a:gd name="adj2" fmla="val 281458"/>
            </a:avLst>
          </a:prstGeom>
          <a:solidFill>
            <a:srgbClr val="0070C0"/>
          </a:solidFill>
          <a:ln w="6350"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맑은 고딕" panose="020F0502020204030204"/>
              <a:ea typeface="+mn-ea"/>
              <a:cs typeface="Segoe UI" pitchFamily="34" charset="0"/>
            </a:endParaRPr>
          </a:p>
        </p:txBody>
      </p:sp>
      <p:grpSp>
        <p:nvGrpSpPr>
          <p:cNvPr id="291" name="Group 290">
            <a:extLst>
              <a:ext uri="{FF2B5EF4-FFF2-40B4-BE49-F238E27FC236}">
                <a16:creationId xmlns:a16="http://schemas.microsoft.com/office/drawing/2014/main" id="{415F9454-BDEA-467D-9261-B9B33AFB4AC0}"/>
              </a:ext>
            </a:extLst>
          </p:cNvPr>
          <p:cNvGrpSpPr/>
          <p:nvPr/>
        </p:nvGrpSpPr>
        <p:grpSpPr>
          <a:xfrm>
            <a:off x="8369443" y="3160934"/>
            <a:ext cx="3750930" cy="3325364"/>
            <a:chOff x="8369443" y="3160934"/>
            <a:chExt cx="3750930" cy="2666358"/>
          </a:xfrm>
        </p:grpSpPr>
        <p:sp>
          <p:nvSpPr>
            <p:cNvPr id="292" name="Fairness_txt">
              <a:extLst>
                <a:ext uri="{FF2B5EF4-FFF2-40B4-BE49-F238E27FC236}">
                  <a16:creationId xmlns:a16="http://schemas.microsoft.com/office/drawing/2014/main" id="{76CDBBF8-86E1-4F13-BE77-6DAC2EF686BA}"/>
                </a:ext>
              </a:extLst>
            </p:cNvPr>
            <p:cNvSpPr/>
            <p:nvPr/>
          </p:nvSpPr>
          <p:spPr bwMode="auto">
            <a:xfrm>
              <a:off x="8369443" y="3160934"/>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Homomorphic Encryption</a:t>
              </a:r>
            </a:p>
          </p:txBody>
        </p:sp>
        <p:sp>
          <p:nvSpPr>
            <p:cNvPr id="293" name="Reliability_txt">
              <a:extLst>
                <a:ext uri="{FF2B5EF4-FFF2-40B4-BE49-F238E27FC236}">
                  <a16:creationId xmlns:a16="http://schemas.microsoft.com/office/drawing/2014/main" id="{42D7E6B2-908D-4B48-966C-D8F9A570EF14}"/>
                </a:ext>
              </a:extLst>
            </p:cNvPr>
            <p:cNvSpPr/>
            <p:nvPr/>
          </p:nvSpPr>
          <p:spPr bwMode="auto">
            <a:xfrm>
              <a:off x="8369443" y="3747988"/>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Interpret ML</a:t>
              </a:r>
            </a:p>
          </p:txBody>
        </p:sp>
        <p:sp>
          <p:nvSpPr>
            <p:cNvPr id="294" name="Privacy_txt">
              <a:extLst>
                <a:ext uri="{FF2B5EF4-FFF2-40B4-BE49-F238E27FC236}">
                  <a16:creationId xmlns:a16="http://schemas.microsoft.com/office/drawing/2014/main" id="{288F6AD7-6F78-4B06-B64A-8B9A226EBC0D}"/>
                </a:ext>
              </a:extLst>
            </p:cNvPr>
            <p:cNvSpPr/>
            <p:nvPr/>
          </p:nvSpPr>
          <p:spPr bwMode="auto">
            <a:xfrm>
              <a:off x="8369443" y="4335042"/>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Differential Privacy</a:t>
              </a:r>
            </a:p>
          </p:txBody>
        </p:sp>
        <p:sp>
          <p:nvSpPr>
            <p:cNvPr id="295" name="Accountability_txt">
              <a:extLst>
                <a:ext uri="{FF2B5EF4-FFF2-40B4-BE49-F238E27FC236}">
                  <a16:creationId xmlns:a16="http://schemas.microsoft.com/office/drawing/2014/main" id="{C2D33C55-6480-47AD-898A-EECCFA436B26}"/>
                </a:ext>
              </a:extLst>
            </p:cNvPr>
            <p:cNvSpPr/>
            <p:nvPr/>
          </p:nvSpPr>
          <p:spPr bwMode="auto">
            <a:xfrm>
              <a:off x="8374523" y="4920586"/>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Data Drift</a:t>
              </a:r>
            </a:p>
          </p:txBody>
        </p:sp>
        <p:sp>
          <p:nvSpPr>
            <p:cNvPr id="296" name="Transparency_txt">
              <a:extLst>
                <a:ext uri="{FF2B5EF4-FFF2-40B4-BE49-F238E27FC236}">
                  <a16:creationId xmlns:a16="http://schemas.microsoft.com/office/drawing/2014/main" id="{12566FD9-D9FD-4EF9-B565-F1C377C85749}"/>
                </a:ext>
              </a:extLst>
            </p:cNvPr>
            <p:cNvSpPr/>
            <p:nvPr/>
          </p:nvSpPr>
          <p:spPr bwMode="auto">
            <a:xfrm>
              <a:off x="8374523" y="5507637"/>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Secure MPC</a:t>
              </a:r>
            </a:p>
          </p:txBody>
        </p:sp>
      </p:grpSp>
      <p:grpSp>
        <p:nvGrpSpPr>
          <p:cNvPr id="297" name="Group 296">
            <a:extLst>
              <a:ext uri="{FF2B5EF4-FFF2-40B4-BE49-F238E27FC236}">
                <a16:creationId xmlns:a16="http://schemas.microsoft.com/office/drawing/2014/main" id="{EEA95938-C293-4072-BD8B-26A384F7EFBE}"/>
              </a:ext>
            </a:extLst>
          </p:cNvPr>
          <p:cNvGrpSpPr/>
          <p:nvPr/>
        </p:nvGrpSpPr>
        <p:grpSpPr>
          <a:xfrm>
            <a:off x="4039573" y="3160932"/>
            <a:ext cx="3745850" cy="3125567"/>
            <a:chOff x="4039573" y="3160934"/>
            <a:chExt cx="3745850" cy="2465764"/>
          </a:xfrm>
        </p:grpSpPr>
        <p:sp>
          <p:nvSpPr>
            <p:cNvPr id="298" name="Fairness_txt">
              <a:extLst>
                <a:ext uri="{FF2B5EF4-FFF2-40B4-BE49-F238E27FC236}">
                  <a16:creationId xmlns:a16="http://schemas.microsoft.com/office/drawing/2014/main" id="{DBFD119E-405C-496A-8052-B29D7681893F}"/>
                </a:ext>
              </a:extLst>
            </p:cNvPr>
            <p:cNvSpPr/>
            <p:nvPr/>
          </p:nvSpPr>
          <p:spPr bwMode="auto">
            <a:xfrm>
              <a:off x="4039573" y="3160934"/>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AETHER committee</a:t>
              </a:r>
            </a:p>
          </p:txBody>
        </p:sp>
        <p:sp>
          <p:nvSpPr>
            <p:cNvPr id="299" name="Reliability_txt">
              <a:extLst>
                <a:ext uri="{FF2B5EF4-FFF2-40B4-BE49-F238E27FC236}">
                  <a16:creationId xmlns:a16="http://schemas.microsoft.com/office/drawing/2014/main" id="{00789221-695D-4D1F-B816-9B20F0E14EF6}"/>
                </a:ext>
              </a:extLst>
            </p:cNvPr>
            <p:cNvSpPr/>
            <p:nvPr/>
          </p:nvSpPr>
          <p:spPr bwMode="auto">
            <a:xfrm>
              <a:off x="4039573" y="3744210"/>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prstClr val="white"/>
                  </a:solidFill>
                  <a:effectLst/>
                  <a:uLnTx/>
                  <a:uFillTx/>
                  <a:latin typeface="Segoe UI Semibold"/>
                  <a:ea typeface="+mn-ea"/>
                  <a:cs typeface="Segoe UI" pitchFamily="34" charset="0"/>
                </a:rPr>
                <a:t>The Partnership on AI</a:t>
              </a:r>
            </a:p>
          </p:txBody>
        </p:sp>
        <p:sp>
          <p:nvSpPr>
            <p:cNvPr id="300" name="Privacy_txt">
              <a:extLst>
                <a:ext uri="{FF2B5EF4-FFF2-40B4-BE49-F238E27FC236}">
                  <a16:creationId xmlns:a16="http://schemas.microsoft.com/office/drawing/2014/main" id="{2EA50FC9-4C78-4DF0-B682-3C6B428260EC}"/>
                </a:ext>
              </a:extLst>
            </p:cNvPr>
            <p:cNvSpPr/>
            <p:nvPr/>
          </p:nvSpPr>
          <p:spPr bwMode="auto">
            <a:xfrm>
              <a:off x="4039573" y="4487183"/>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a:ea typeface="+mn-ea"/>
                  <a:cs typeface="Segoe UI" pitchFamily="34" charset="0"/>
                </a:rPr>
                <a:t>Guidelines for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a:ea typeface="+mn-ea"/>
                  <a:cs typeface="Segoe UI" pitchFamily="34" charset="0"/>
                </a:rPr>
                <a:t>Human-AI Design </a:t>
              </a:r>
            </a:p>
          </p:txBody>
        </p:sp>
        <p:sp>
          <p:nvSpPr>
            <p:cNvPr id="301" name="Privacy_txt">
              <a:extLst>
                <a:ext uri="{FF2B5EF4-FFF2-40B4-BE49-F238E27FC236}">
                  <a16:creationId xmlns:a16="http://schemas.microsoft.com/office/drawing/2014/main" id="{8341DA73-F546-4F8F-B07A-14773B2D9E59}"/>
                </a:ext>
              </a:extLst>
            </p:cNvPr>
            <p:cNvSpPr/>
            <p:nvPr/>
          </p:nvSpPr>
          <p:spPr bwMode="auto">
            <a:xfrm>
              <a:off x="4039573" y="5307043"/>
              <a:ext cx="3745850" cy="319655"/>
            </a:xfrm>
            <a:prstGeom prst="rect">
              <a:avLst/>
            </a:prstGeom>
            <a:no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a:ea typeface="+mn-ea"/>
                  <a:cs typeface="Segoe UI" pitchFamily="34" charset="0"/>
                </a:rPr>
                <a:t>Guidelines for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a:ea typeface="+mn-ea"/>
                  <a:cs typeface="Segoe UI" pitchFamily="34" charset="0"/>
                </a:rPr>
                <a:t>Conversational AI</a:t>
              </a:r>
            </a:p>
          </p:txBody>
        </p:sp>
      </p:grpSp>
      <p:grpSp>
        <p:nvGrpSpPr>
          <p:cNvPr id="302" name="Group 301">
            <a:extLst>
              <a:ext uri="{FF2B5EF4-FFF2-40B4-BE49-F238E27FC236}">
                <a16:creationId xmlns:a16="http://schemas.microsoft.com/office/drawing/2014/main" id="{6B3B8AFD-762E-48D7-B05B-48ED1FA29AC0}"/>
              </a:ext>
            </a:extLst>
          </p:cNvPr>
          <p:cNvGrpSpPr/>
          <p:nvPr/>
        </p:nvGrpSpPr>
        <p:grpSpPr>
          <a:xfrm>
            <a:off x="11806" y="3136096"/>
            <a:ext cx="3387748" cy="3350202"/>
            <a:chOff x="11806" y="3136096"/>
            <a:chExt cx="3387748" cy="3350202"/>
          </a:xfrm>
        </p:grpSpPr>
        <p:sp>
          <p:nvSpPr>
            <p:cNvPr id="303" name="Rectangle 302">
              <a:extLst>
                <a:ext uri="{FF2B5EF4-FFF2-40B4-BE49-F238E27FC236}">
                  <a16:creationId xmlns:a16="http://schemas.microsoft.com/office/drawing/2014/main" id="{0AF66F47-898F-4801-85DA-EF4A5C6A18F7}"/>
                </a:ext>
              </a:extLst>
            </p:cNvPr>
            <p:cNvSpPr/>
            <p:nvPr/>
          </p:nvSpPr>
          <p:spPr>
            <a:xfrm>
              <a:off x="984900" y="3136096"/>
              <a:ext cx="1441552" cy="369332"/>
            </a:xfrm>
            <a:prstGeom prst="rect">
              <a:avLst/>
            </a:prstGeom>
            <a:noFill/>
          </p:spPr>
          <p:txBody>
            <a:bodyPr wrap="square" lIns="0" tIns="0" rIns="0" bIns="0" anchor="ctr" anchorCtr="0">
              <a:spAutoFit/>
            </a:bodyPr>
            <a:lstStyle/>
            <a:p>
              <a:pPr algn="ctr" latinLnBrk="0">
                <a:defRPr/>
              </a:pPr>
              <a:r>
                <a:rPr lang="en-US" sz="2400" kern="0">
                  <a:ln w="3175">
                    <a:noFill/>
                  </a:ln>
                  <a:solidFill>
                    <a:prstClr val="white"/>
                  </a:solidFill>
                  <a:latin typeface="Segoe UI Semibold" panose="020B0702040204020203" pitchFamily="34" charset="0"/>
                  <a:cs typeface="Segoe UI Semibold" panose="020B0702040204020203" pitchFamily="34" charset="0"/>
                </a:rPr>
                <a:t>Fairness</a:t>
              </a:r>
            </a:p>
          </p:txBody>
        </p:sp>
        <p:sp>
          <p:nvSpPr>
            <p:cNvPr id="304" name="Rectangle 303">
              <a:extLst>
                <a:ext uri="{FF2B5EF4-FFF2-40B4-BE49-F238E27FC236}">
                  <a16:creationId xmlns:a16="http://schemas.microsoft.com/office/drawing/2014/main" id="{12CC4AA6-6F26-47F2-A52F-3408DD399D03}"/>
                </a:ext>
              </a:extLst>
            </p:cNvPr>
            <p:cNvSpPr/>
            <p:nvPr/>
          </p:nvSpPr>
          <p:spPr>
            <a:xfrm>
              <a:off x="11806" y="3768754"/>
              <a:ext cx="3387748" cy="369332"/>
            </a:xfrm>
            <a:prstGeom prst="rect">
              <a:avLst/>
            </a:prstGeom>
            <a:noFill/>
          </p:spPr>
          <p:txBody>
            <a:bodyPr wrap="square" lIns="0" tIns="0" rIns="0" bIns="0">
              <a:spAutoFit/>
            </a:bodyPr>
            <a:lstStyle/>
            <a:p>
              <a:pPr algn="ctr" latinLnBrk="0">
                <a:defRPr/>
              </a:pPr>
              <a:r>
                <a:rPr lang="en-US" sz="2400" kern="0" dirty="0">
                  <a:ln w="3175">
                    <a:noFill/>
                  </a:ln>
                  <a:solidFill>
                    <a:prstClr val="white"/>
                  </a:solidFill>
                  <a:latin typeface="Segoe UI Semibold" panose="020B0702040204020203" pitchFamily="34" charset="0"/>
                  <a:cs typeface="Segoe UI Semibold" panose="020B0702040204020203" pitchFamily="34" charset="0"/>
                </a:rPr>
                <a:t>Reliability &amp; Safety</a:t>
              </a:r>
            </a:p>
          </p:txBody>
        </p:sp>
        <p:sp>
          <p:nvSpPr>
            <p:cNvPr id="305" name="Rectangle 304">
              <a:extLst>
                <a:ext uri="{FF2B5EF4-FFF2-40B4-BE49-F238E27FC236}">
                  <a16:creationId xmlns:a16="http://schemas.microsoft.com/office/drawing/2014/main" id="{136DA930-5F45-4F44-B89B-84DB8B0AF9A2}"/>
                </a:ext>
              </a:extLst>
            </p:cNvPr>
            <p:cNvSpPr/>
            <p:nvPr/>
          </p:nvSpPr>
          <p:spPr>
            <a:xfrm>
              <a:off x="94535" y="4942861"/>
              <a:ext cx="3222288" cy="369332"/>
            </a:xfrm>
            <a:prstGeom prst="rect">
              <a:avLst/>
            </a:prstGeom>
            <a:noFill/>
          </p:spPr>
          <p:txBody>
            <a:bodyPr wrap="square" lIns="0" tIns="0" rIns="0" bIns="0">
              <a:spAutoFit/>
            </a:bodyPr>
            <a:lstStyle/>
            <a:p>
              <a:pPr algn="ctr" latinLnBrk="0">
                <a:defRPr/>
              </a:pPr>
              <a:r>
                <a:rPr lang="en-US" sz="2400" kern="0" dirty="0">
                  <a:ln w="3175">
                    <a:noFill/>
                  </a:ln>
                  <a:solidFill>
                    <a:prstClr val="white"/>
                  </a:solidFill>
                  <a:latin typeface="Segoe UI Semibold" panose="020B0702040204020203" pitchFamily="34" charset="0"/>
                  <a:cs typeface="Segoe UI Semibold" panose="020B0702040204020203" pitchFamily="34" charset="0"/>
                </a:rPr>
                <a:t>Privacy &amp; Security</a:t>
              </a:r>
            </a:p>
          </p:txBody>
        </p:sp>
        <p:sp>
          <p:nvSpPr>
            <p:cNvPr id="306" name="Rectangle 305">
              <a:extLst>
                <a:ext uri="{FF2B5EF4-FFF2-40B4-BE49-F238E27FC236}">
                  <a16:creationId xmlns:a16="http://schemas.microsoft.com/office/drawing/2014/main" id="{868A0AED-A365-461D-A2DD-CB83DD4DCDCB}"/>
                </a:ext>
              </a:extLst>
            </p:cNvPr>
            <p:cNvSpPr/>
            <p:nvPr/>
          </p:nvSpPr>
          <p:spPr>
            <a:xfrm>
              <a:off x="535064" y="4355807"/>
              <a:ext cx="2341224" cy="369332"/>
            </a:xfrm>
            <a:prstGeom prst="rect">
              <a:avLst/>
            </a:prstGeom>
            <a:noFill/>
          </p:spPr>
          <p:txBody>
            <a:bodyPr wrap="square" lIns="0" tIns="0" rIns="0" bIns="0">
              <a:spAutoFit/>
            </a:bodyPr>
            <a:lstStyle/>
            <a:p>
              <a:pPr algn="ctr" latinLnBrk="0">
                <a:defRPr/>
              </a:pPr>
              <a:r>
                <a:rPr lang="en-US" sz="2400" kern="0" dirty="0">
                  <a:ln w="3175">
                    <a:noFill/>
                  </a:ln>
                  <a:solidFill>
                    <a:prstClr val="white"/>
                  </a:solidFill>
                  <a:latin typeface="Segoe UI Semibold" panose="020B0702040204020203" pitchFamily="34" charset="0"/>
                  <a:cs typeface="Segoe UI Semibold" panose="020B0702040204020203" pitchFamily="34" charset="0"/>
                </a:rPr>
                <a:t>Inclusiveness</a:t>
              </a:r>
            </a:p>
          </p:txBody>
        </p:sp>
        <p:sp>
          <p:nvSpPr>
            <p:cNvPr id="307" name="Rectangle 306">
              <a:extLst>
                <a:ext uri="{FF2B5EF4-FFF2-40B4-BE49-F238E27FC236}">
                  <a16:creationId xmlns:a16="http://schemas.microsoft.com/office/drawing/2014/main" id="{778D960F-E4B4-4176-A721-F57A3610E290}"/>
                </a:ext>
              </a:extLst>
            </p:cNvPr>
            <p:cNvSpPr/>
            <p:nvPr/>
          </p:nvSpPr>
          <p:spPr>
            <a:xfrm>
              <a:off x="413037" y="6116966"/>
              <a:ext cx="2585278" cy="369332"/>
            </a:xfrm>
            <a:prstGeom prst="rect">
              <a:avLst/>
            </a:prstGeom>
            <a:noFill/>
          </p:spPr>
          <p:txBody>
            <a:bodyPr wrap="square" lIns="0" tIns="0" rIns="0" bIns="0">
              <a:spAutoFit/>
            </a:bodyPr>
            <a:lstStyle/>
            <a:p>
              <a:pPr algn="ctr" latinLnBrk="0">
                <a:defRPr/>
              </a:pPr>
              <a:r>
                <a:rPr lang="en-US" sz="2400" kern="0">
                  <a:ln w="3175">
                    <a:noFill/>
                  </a:ln>
                  <a:solidFill>
                    <a:prstClr val="white"/>
                  </a:solidFill>
                  <a:latin typeface="Segoe UI Semibold" panose="020B0702040204020203" pitchFamily="34" charset="0"/>
                  <a:cs typeface="Segoe UI Semibold" panose="020B0702040204020203" pitchFamily="34" charset="0"/>
                </a:rPr>
                <a:t>Accountability</a:t>
              </a:r>
            </a:p>
          </p:txBody>
        </p:sp>
        <p:sp>
          <p:nvSpPr>
            <p:cNvPr id="308" name="Rectangle 307">
              <a:extLst>
                <a:ext uri="{FF2B5EF4-FFF2-40B4-BE49-F238E27FC236}">
                  <a16:creationId xmlns:a16="http://schemas.microsoft.com/office/drawing/2014/main" id="{8F4BE0DE-905B-4074-AF60-598EA6FA6ABF}"/>
                </a:ext>
              </a:extLst>
            </p:cNvPr>
            <p:cNvSpPr/>
            <p:nvPr/>
          </p:nvSpPr>
          <p:spPr>
            <a:xfrm>
              <a:off x="505074" y="5529915"/>
              <a:ext cx="2401204" cy="369332"/>
            </a:xfrm>
            <a:prstGeom prst="rect">
              <a:avLst/>
            </a:prstGeom>
            <a:noFill/>
          </p:spPr>
          <p:txBody>
            <a:bodyPr wrap="square" lIns="0" tIns="0" rIns="0" bIns="0">
              <a:spAutoFit/>
            </a:bodyPr>
            <a:lstStyle/>
            <a:p>
              <a:pPr algn="ctr" latinLnBrk="0">
                <a:defRPr/>
              </a:pPr>
              <a:r>
                <a:rPr lang="en-US" sz="2400" kern="0">
                  <a:ln w="3175">
                    <a:noFill/>
                  </a:ln>
                  <a:solidFill>
                    <a:prstClr val="white"/>
                  </a:solidFill>
                  <a:latin typeface="Segoe UI Semibold" panose="020B0702040204020203" pitchFamily="34" charset="0"/>
                  <a:cs typeface="Segoe UI Semibold" panose="020B0702040204020203" pitchFamily="34" charset="0"/>
                </a:rPr>
                <a:t>Transparency</a:t>
              </a:r>
            </a:p>
          </p:txBody>
        </p:sp>
      </p:grpSp>
    </p:spTree>
    <p:extLst>
      <p:ext uri="{BB962C8B-B14F-4D97-AF65-F5344CB8AC3E}">
        <p14:creationId xmlns:p14="http://schemas.microsoft.com/office/powerpoint/2010/main" val="1407009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350"/>
                                        <p:tgtEl>
                                          <p:spTgt spid="284"/>
                                        </p:tgtEl>
                                      </p:cBhvr>
                                    </p:animEffect>
                                  </p:childTnLst>
                                </p:cTn>
                              </p:par>
                              <p:par>
                                <p:cTn id="8" presetID="63" presetClass="path" presetSubtype="0" decel="100000" fill="hold" grpId="1" nodeType="withEffect">
                                  <p:stCondLst>
                                    <p:cond delay="250"/>
                                  </p:stCondLst>
                                  <p:childTnLst>
                                    <p:animMotion origin="layout" path="M -3.125E-6 -4.81481E-6 L -3.125E-6 0.04723 " pathEditMode="relative" rAng="0" ptsTypes="AA">
                                      <p:cBhvr>
                                        <p:cTn id="9" dur="500" spd="-100000" fill="hold"/>
                                        <p:tgtEl>
                                          <p:spTgt spid="284"/>
                                        </p:tgtEl>
                                        <p:attrNameLst>
                                          <p:attrName>ppt_x</p:attrName>
                                          <p:attrName>ppt_y</p:attrName>
                                        </p:attrNameLst>
                                      </p:cBhvr>
                                      <p:rCtr x="0" y="2361"/>
                                    </p:animMotion>
                                  </p:childTnLst>
                                </p:cTn>
                              </p:par>
                              <p:par>
                                <p:cTn id="10" presetID="10" presetClass="entr" presetSubtype="0" fill="hold" grpId="0" nodeType="withEffect">
                                  <p:stCondLst>
                                    <p:cond delay="25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500"/>
                                        <p:tgtEl>
                                          <p:spTgt spid="286"/>
                                        </p:tgtEl>
                                      </p:cBhvr>
                                    </p:animEffect>
                                  </p:childTnLst>
                                </p:cTn>
                              </p:par>
                              <p:par>
                                <p:cTn id="13" presetID="22" presetClass="entr" presetSubtype="1" fill="hold" nodeType="withEffect">
                                  <p:stCondLst>
                                    <p:cond delay="250"/>
                                  </p:stCondLst>
                                  <p:childTnLst>
                                    <p:set>
                                      <p:cBhvr>
                                        <p:cTn id="14" dur="1" fill="hold">
                                          <p:stCondLst>
                                            <p:cond delay="0"/>
                                          </p:stCondLst>
                                        </p:cTn>
                                        <p:tgtEl>
                                          <p:spTgt spid="281"/>
                                        </p:tgtEl>
                                        <p:attrNameLst>
                                          <p:attrName>style.visibility</p:attrName>
                                        </p:attrNameLst>
                                      </p:cBhvr>
                                      <p:to>
                                        <p:strVal val="visible"/>
                                      </p:to>
                                    </p:set>
                                    <p:animEffect transition="in" filter="wipe(up)">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9"/>
                                        </p:tgtEl>
                                        <p:attrNameLst>
                                          <p:attrName>style.visibility</p:attrName>
                                        </p:attrNameLst>
                                      </p:cBhvr>
                                      <p:to>
                                        <p:strVal val="visible"/>
                                      </p:to>
                                    </p:set>
                                    <p:animEffect transition="in" filter="fade">
                                      <p:cBhvr>
                                        <p:cTn id="20" dur="350"/>
                                        <p:tgtEl>
                                          <p:spTgt spid="289"/>
                                        </p:tgtEl>
                                      </p:cBhvr>
                                    </p:animEffect>
                                  </p:childTnLst>
                                </p:cTn>
                              </p:par>
                              <p:par>
                                <p:cTn id="21" presetID="63" presetClass="path" presetSubtype="0" decel="100000" fill="hold" grpId="1" nodeType="withEffect">
                                  <p:stCondLst>
                                    <p:cond delay="0"/>
                                  </p:stCondLst>
                                  <p:childTnLst>
                                    <p:animMotion origin="layout" path="M -3.33333E-6 1.85185E-6 L -0.06198 -0.00232 " pathEditMode="relative" rAng="0" ptsTypes="AA">
                                      <p:cBhvr>
                                        <p:cTn id="22" dur="500" spd="-100000" fill="hold"/>
                                        <p:tgtEl>
                                          <p:spTgt spid="289"/>
                                        </p:tgtEl>
                                        <p:attrNameLst>
                                          <p:attrName>ppt_x</p:attrName>
                                          <p:attrName>ppt_y</p:attrName>
                                        </p:attrNameLst>
                                      </p:cBhvr>
                                      <p:rCtr x="-3099" y="-116"/>
                                    </p:animMotion>
                                  </p:childTnLst>
                                </p:cTn>
                              </p:par>
                              <p:par>
                                <p:cTn id="23" presetID="10" presetClass="entr" presetSubtype="0" fill="hold" grpId="0" nodeType="withEffect">
                                  <p:stCondLst>
                                    <p:cond delay="100"/>
                                  </p:stCondLst>
                                  <p:childTnLst>
                                    <p:set>
                                      <p:cBhvr>
                                        <p:cTn id="24" dur="1" fill="hold">
                                          <p:stCondLst>
                                            <p:cond delay="0"/>
                                          </p:stCondLst>
                                        </p:cTn>
                                        <p:tgtEl>
                                          <p:spTgt spid="277"/>
                                        </p:tgtEl>
                                        <p:attrNameLst>
                                          <p:attrName>style.visibility</p:attrName>
                                        </p:attrNameLst>
                                      </p:cBhvr>
                                      <p:to>
                                        <p:strVal val="visible"/>
                                      </p:to>
                                    </p:set>
                                    <p:animEffect transition="in" filter="fade">
                                      <p:cBhvr>
                                        <p:cTn id="25" dur="350"/>
                                        <p:tgtEl>
                                          <p:spTgt spid="277"/>
                                        </p:tgtEl>
                                      </p:cBhvr>
                                    </p:animEffect>
                                  </p:childTnLst>
                                </p:cTn>
                              </p:par>
                              <p:par>
                                <p:cTn id="26" presetID="63" presetClass="path" presetSubtype="0" decel="100000" fill="hold" grpId="1" nodeType="withEffect">
                                  <p:stCondLst>
                                    <p:cond delay="100"/>
                                  </p:stCondLst>
                                  <p:childTnLst>
                                    <p:animMotion origin="layout" path="M 4.16667E-6 -4.81481E-6 L 4.16667E-6 0.03843 " pathEditMode="relative" rAng="0" ptsTypes="AA">
                                      <p:cBhvr>
                                        <p:cTn id="27" dur="500" spd="-100000" fill="hold"/>
                                        <p:tgtEl>
                                          <p:spTgt spid="277"/>
                                        </p:tgtEl>
                                        <p:attrNameLst>
                                          <p:attrName>ppt_x</p:attrName>
                                          <p:attrName>ppt_y</p:attrName>
                                        </p:attrNameLst>
                                      </p:cBhvr>
                                      <p:rCtr x="0" y="1921"/>
                                    </p:animMotion>
                                  </p:childTnLst>
                                </p:cTn>
                              </p:par>
                              <p:par>
                                <p:cTn id="28" presetID="10" presetClass="entr" presetSubtype="0" fill="hold" grpId="0" nodeType="withEffect">
                                  <p:stCondLst>
                                    <p:cond delay="250"/>
                                  </p:stCondLst>
                                  <p:childTnLst>
                                    <p:set>
                                      <p:cBhvr>
                                        <p:cTn id="29" dur="1" fill="hold">
                                          <p:stCondLst>
                                            <p:cond delay="0"/>
                                          </p:stCondLst>
                                        </p:cTn>
                                        <p:tgtEl>
                                          <p:spTgt spid="287"/>
                                        </p:tgtEl>
                                        <p:attrNameLst>
                                          <p:attrName>style.visibility</p:attrName>
                                        </p:attrNameLst>
                                      </p:cBhvr>
                                      <p:to>
                                        <p:strVal val="visible"/>
                                      </p:to>
                                    </p:set>
                                    <p:animEffect transition="in" filter="fade">
                                      <p:cBhvr>
                                        <p:cTn id="30" dur="500"/>
                                        <p:tgtEl>
                                          <p:spTgt spid="287"/>
                                        </p:tgtEl>
                                      </p:cBhvr>
                                    </p:animEffect>
                                  </p:childTnLst>
                                </p:cTn>
                              </p:par>
                              <p:par>
                                <p:cTn id="31" presetID="22" presetClass="entr" presetSubtype="1" fill="hold" nodeType="withEffect">
                                  <p:stCondLst>
                                    <p:cond delay="750"/>
                                  </p:stCondLst>
                                  <p:childTnLst>
                                    <p:set>
                                      <p:cBhvr>
                                        <p:cTn id="32" dur="1" fill="hold">
                                          <p:stCondLst>
                                            <p:cond delay="0"/>
                                          </p:stCondLst>
                                        </p:cTn>
                                        <p:tgtEl>
                                          <p:spTgt spid="278"/>
                                        </p:tgtEl>
                                        <p:attrNameLst>
                                          <p:attrName>style.visibility</p:attrName>
                                        </p:attrNameLst>
                                      </p:cBhvr>
                                      <p:to>
                                        <p:strVal val="visible"/>
                                      </p:to>
                                    </p:set>
                                    <p:animEffect transition="in" filter="wipe(up)">
                                      <p:cBhvr>
                                        <p:cTn id="33" dur="500"/>
                                        <p:tgtEl>
                                          <p:spTgt spid="27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0"/>
                                        </p:tgtEl>
                                        <p:attrNameLst>
                                          <p:attrName>style.visibility</p:attrName>
                                        </p:attrNameLst>
                                      </p:cBhvr>
                                      <p:to>
                                        <p:strVal val="visible"/>
                                      </p:to>
                                    </p:set>
                                    <p:animEffect transition="in" filter="fade">
                                      <p:cBhvr>
                                        <p:cTn id="38" dur="350"/>
                                        <p:tgtEl>
                                          <p:spTgt spid="290"/>
                                        </p:tgtEl>
                                      </p:cBhvr>
                                    </p:animEffect>
                                  </p:childTnLst>
                                </p:cTn>
                              </p:par>
                              <p:par>
                                <p:cTn id="39" presetID="63" presetClass="path" presetSubtype="0" decel="100000" fill="hold" grpId="1" nodeType="withEffect">
                                  <p:stCondLst>
                                    <p:cond delay="0"/>
                                  </p:stCondLst>
                                  <p:childTnLst>
                                    <p:animMotion origin="layout" path="M 3.125E-6 -1.11111E-6 L -0.06198 -0.00231 " pathEditMode="relative" rAng="0" ptsTypes="AA">
                                      <p:cBhvr>
                                        <p:cTn id="40" dur="500" spd="-100000" fill="hold"/>
                                        <p:tgtEl>
                                          <p:spTgt spid="290"/>
                                        </p:tgtEl>
                                        <p:attrNameLst>
                                          <p:attrName>ppt_x</p:attrName>
                                          <p:attrName>ppt_y</p:attrName>
                                        </p:attrNameLst>
                                      </p:cBhvr>
                                      <p:rCtr x="-3099" y="-116"/>
                                    </p:animMotion>
                                  </p:childTnLst>
                                </p:cTn>
                              </p:par>
                              <p:par>
                                <p:cTn id="41" presetID="10" presetClass="entr" presetSubtype="0" fill="hold" grpId="0" nodeType="withEffect">
                                  <p:stCondLst>
                                    <p:cond delay="500"/>
                                  </p:stCondLst>
                                  <p:childTnLst>
                                    <p:set>
                                      <p:cBhvr>
                                        <p:cTn id="42" dur="1" fill="hold">
                                          <p:stCondLst>
                                            <p:cond delay="0"/>
                                          </p:stCondLst>
                                        </p:cTn>
                                        <p:tgtEl>
                                          <p:spTgt spid="285"/>
                                        </p:tgtEl>
                                        <p:attrNameLst>
                                          <p:attrName>style.visibility</p:attrName>
                                        </p:attrNameLst>
                                      </p:cBhvr>
                                      <p:to>
                                        <p:strVal val="visible"/>
                                      </p:to>
                                    </p:set>
                                    <p:animEffect transition="in" filter="fade">
                                      <p:cBhvr>
                                        <p:cTn id="43" dur="350"/>
                                        <p:tgtEl>
                                          <p:spTgt spid="285"/>
                                        </p:tgtEl>
                                      </p:cBhvr>
                                    </p:animEffect>
                                  </p:childTnLst>
                                </p:cTn>
                              </p:par>
                              <p:par>
                                <p:cTn id="44" presetID="63" presetClass="path" presetSubtype="0" decel="100000" fill="hold" grpId="1" nodeType="withEffect">
                                  <p:stCondLst>
                                    <p:cond delay="500"/>
                                  </p:stCondLst>
                                  <p:childTnLst>
                                    <p:animMotion origin="layout" path="M -4.79167E-6 3.7037E-7 L -0.00091 0.0463 " pathEditMode="relative" rAng="0" ptsTypes="AA">
                                      <p:cBhvr>
                                        <p:cTn id="45" dur="500" spd="-100000" fill="hold"/>
                                        <p:tgtEl>
                                          <p:spTgt spid="285"/>
                                        </p:tgtEl>
                                        <p:attrNameLst>
                                          <p:attrName>ppt_x</p:attrName>
                                          <p:attrName>ppt_y</p:attrName>
                                        </p:attrNameLst>
                                      </p:cBhvr>
                                      <p:rCtr x="-52" y="2315"/>
                                    </p:animMotion>
                                  </p:childTnLst>
                                </p:cTn>
                              </p:par>
                              <p:par>
                                <p:cTn id="46" presetID="10" presetClass="entr" presetSubtype="0" fill="hold" grpId="0" nodeType="withEffect">
                                  <p:stCondLst>
                                    <p:cond delay="750"/>
                                  </p:stCondLst>
                                  <p:childTnLst>
                                    <p:set>
                                      <p:cBhvr>
                                        <p:cTn id="47" dur="1" fill="hold">
                                          <p:stCondLst>
                                            <p:cond delay="0"/>
                                          </p:stCondLst>
                                        </p:cTn>
                                        <p:tgtEl>
                                          <p:spTgt spid="288"/>
                                        </p:tgtEl>
                                        <p:attrNameLst>
                                          <p:attrName>style.visibility</p:attrName>
                                        </p:attrNameLst>
                                      </p:cBhvr>
                                      <p:to>
                                        <p:strVal val="visible"/>
                                      </p:to>
                                    </p:set>
                                    <p:animEffect transition="in" filter="fade">
                                      <p:cBhvr>
                                        <p:cTn id="48" dur="500"/>
                                        <p:tgtEl>
                                          <p:spTgt spid="288"/>
                                        </p:tgtEl>
                                      </p:cBhvr>
                                    </p:animEffect>
                                  </p:childTnLst>
                                </p:cTn>
                              </p:par>
                              <p:par>
                                <p:cTn id="49" presetID="22" presetClass="entr" presetSubtype="1" fill="hold" nodeType="withEffect">
                                  <p:stCondLst>
                                    <p:cond delay="1000"/>
                                  </p:stCondLst>
                                  <p:childTnLst>
                                    <p:set>
                                      <p:cBhvr>
                                        <p:cTn id="50" dur="1" fill="hold">
                                          <p:stCondLst>
                                            <p:cond delay="0"/>
                                          </p:stCondLst>
                                        </p:cTn>
                                        <p:tgtEl>
                                          <p:spTgt spid="273"/>
                                        </p:tgtEl>
                                        <p:attrNameLst>
                                          <p:attrName>style.visibility</p:attrName>
                                        </p:attrNameLst>
                                      </p:cBhvr>
                                      <p:to>
                                        <p:strVal val="visible"/>
                                      </p:to>
                                    </p:set>
                                    <p:animEffect transition="in" filter="wipe(up)">
                                      <p:cBhvr>
                                        <p:cTn id="51"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p:bldP spid="277" grpId="1"/>
      <p:bldP spid="284" grpId="0"/>
      <p:bldP spid="284" grpId="1"/>
      <p:bldP spid="285" grpId="0"/>
      <p:bldP spid="285" grpId="1"/>
      <p:bldP spid="286" grpId="0" animBg="1"/>
      <p:bldP spid="287" grpId="0" animBg="1"/>
      <p:bldP spid="288" grpId="0" animBg="1"/>
      <p:bldP spid="289" grpId="0" animBg="1"/>
      <p:bldP spid="289" grpId="1" animBg="1"/>
      <p:bldP spid="290" grpId="0" animBg="1"/>
      <p:bldP spid="29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a:xfrm>
            <a:off x="443123" y="312060"/>
            <a:ext cx="11018520" cy="677108"/>
          </a:xfrm>
        </p:spPr>
        <p:txBody>
          <a:bodyPr/>
          <a:lstStyle/>
          <a:p>
            <a:pPr algn="l"/>
            <a:r>
              <a:rPr lang="en-US" altLang="ko-KR" sz="4400" dirty="0"/>
              <a:t>Why this matters?</a:t>
            </a:r>
            <a:endParaRPr lang="en-US" sz="4400" dirty="0"/>
          </a:p>
        </p:txBody>
      </p:sp>
      <p:sp>
        <p:nvSpPr>
          <p:cNvPr id="7" name="TextBox 6">
            <a:extLst>
              <a:ext uri="{FF2B5EF4-FFF2-40B4-BE49-F238E27FC236}">
                <a16:creationId xmlns:a16="http://schemas.microsoft.com/office/drawing/2014/main" id="{3FE7C0E8-8AD4-436F-88D2-3C627E640E5B}"/>
              </a:ext>
            </a:extLst>
          </p:cNvPr>
          <p:cNvSpPr txBox="1"/>
          <p:nvPr/>
        </p:nvSpPr>
        <p:spPr>
          <a:xfrm>
            <a:off x="458892" y="1196963"/>
            <a:ext cx="10556438" cy="1077218"/>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ltLang="ko-KR" dirty="0"/>
              <a:t>“If you can't explain it simply, you don't understand it well enough.</a:t>
            </a:r>
            <a:r>
              <a:rPr lang="ko-KR" altLang="en-US" dirty="0"/>
              <a:t>“ </a:t>
            </a:r>
            <a:r>
              <a:rPr lang="en-US" altLang="ko-KR" dirty="0"/>
              <a:t>— Albert Einstein</a:t>
            </a:r>
          </a:p>
          <a:p>
            <a:pPr marL="285750" indent="-285750">
              <a:spcBef>
                <a:spcPts val="600"/>
              </a:spcBef>
              <a:buFont typeface="Arial" panose="020B0604020202020204" pitchFamily="34" charset="0"/>
              <a:buChar char="•"/>
            </a:pPr>
            <a:r>
              <a:rPr lang="en-US" altLang="ko-KR" dirty="0"/>
              <a:t>Accuracy (as a whole) is not enough</a:t>
            </a:r>
          </a:p>
          <a:p>
            <a:pPr marL="285750" indent="-285750">
              <a:spcBef>
                <a:spcPts val="600"/>
              </a:spcBef>
              <a:buFont typeface="Arial" panose="020B0604020202020204" pitchFamily="34" charset="0"/>
              <a:buChar char="•"/>
            </a:pPr>
            <a:r>
              <a:rPr lang="en-US" altLang="ko-KR" dirty="0"/>
              <a:t>Is my model predicting well, or am I totally mistaken?</a:t>
            </a:r>
          </a:p>
        </p:txBody>
      </p:sp>
      <p:sp>
        <p:nvSpPr>
          <p:cNvPr id="9" name="TextBox 8">
            <a:extLst>
              <a:ext uri="{FF2B5EF4-FFF2-40B4-BE49-F238E27FC236}">
                <a16:creationId xmlns:a16="http://schemas.microsoft.com/office/drawing/2014/main" id="{931EC542-0A66-4A08-9DC6-1A1EDFF72464}"/>
              </a:ext>
            </a:extLst>
          </p:cNvPr>
          <p:cNvSpPr txBox="1"/>
          <p:nvPr/>
        </p:nvSpPr>
        <p:spPr>
          <a:xfrm>
            <a:off x="380920" y="6349923"/>
            <a:ext cx="11665937" cy="369332"/>
          </a:xfrm>
          <a:prstGeom prst="rect">
            <a:avLst/>
          </a:prstGeom>
          <a:noFill/>
        </p:spPr>
        <p:txBody>
          <a:bodyPr wrap="square">
            <a:spAutoFit/>
          </a:bodyPr>
          <a:lstStyle/>
          <a:p>
            <a:r>
              <a:rPr lang="en-US" altLang="ko-KR" dirty="0"/>
              <a:t>Source: </a:t>
            </a:r>
            <a:r>
              <a:rPr lang="en-US" altLang="ko-KR" dirty="0">
                <a:hlinkClick r:id="rId3"/>
              </a:rPr>
              <a:t>https://arxiv.org/abs/1602.04938</a:t>
            </a:r>
            <a:r>
              <a:rPr lang="en-US" altLang="ko-KR" dirty="0"/>
              <a:t>, “Why Should I Trust You?”: Explaining the Predictions of Any Classifier</a:t>
            </a:r>
            <a:endParaRPr lang="ko-KR" altLang="en-US" dirty="0"/>
          </a:p>
        </p:txBody>
      </p:sp>
      <p:pic>
        <p:nvPicPr>
          <p:cNvPr id="6" name="Picture 5">
            <a:extLst>
              <a:ext uri="{FF2B5EF4-FFF2-40B4-BE49-F238E27FC236}">
                <a16:creationId xmlns:a16="http://schemas.microsoft.com/office/drawing/2014/main" id="{E9FE26B2-80DB-40FA-9A6B-5B30B57B9596}"/>
              </a:ext>
            </a:extLst>
          </p:cNvPr>
          <p:cNvPicPr>
            <a:picLocks noChangeAspect="1"/>
          </p:cNvPicPr>
          <p:nvPr/>
        </p:nvPicPr>
        <p:blipFill>
          <a:blip r:embed="rId4"/>
          <a:stretch>
            <a:fillRect/>
          </a:stretch>
        </p:blipFill>
        <p:spPr>
          <a:xfrm>
            <a:off x="380920" y="2646984"/>
            <a:ext cx="5628153" cy="2946238"/>
          </a:xfrm>
          <a:prstGeom prst="rect">
            <a:avLst/>
          </a:prstGeom>
        </p:spPr>
      </p:pic>
      <p:pic>
        <p:nvPicPr>
          <p:cNvPr id="12" name="Picture 11">
            <a:extLst>
              <a:ext uri="{FF2B5EF4-FFF2-40B4-BE49-F238E27FC236}">
                <a16:creationId xmlns:a16="http://schemas.microsoft.com/office/drawing/2014/main" id="{E65E8C0B-84AA-4411-85D2-E9929F6902CD}"/>
              </a:ext>
            </a:extLst>
          </p:cNvPr>
          <p:cNvPicPr>
            <a:picLocks noChangeAspect="1"/>
          </p:cNvPicPr>
          <p:nvPr/>
        </p:nvPicPr>
        <p:blipFill>
          <a:blip r:embed="rId5"/>
          <a:stretch>
            <a:fillRect/>
          </a:stretch>
        </p:blipFill>
        <p:spPr>
          <a:xfrm>
            <a:off x="6186517" y="2646984"/>
            <a:ext cx="5665843" cy="2946238"/>
          </a:xfrm>
          <a:prstGeom prst="rect">
            <a:avLst/>
          </a:prstGeom>
        </p:spPr>
      </p:pic>
      <p:pic>
        <p:nvPicPr>
          <p:cNvPr id="16" name="Picture 2" descr=" interpretable ML">
            <a:extLst>
              <a:ext uri="{FF2B5EF4-FFF2-40B4-BE49-F238E27FC236}">
                <a16:creationId xmlns:a16="http://schemas.microsoft.com/office/drawing/2014/main" id="{AFBECBB6-85B1-45CF-A015-2B94C28391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4083" y="613646"/>
            <a:ext cx="2268277" cy="13698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CC75CD5-5673-4572-A907-5FC19FFAE8FB}"/>
              </a:ext>
            </a:extLst>
          </p:cNvPr>
          <p:cNvSpPr txBox="1"/>
          <p:nvPr/>
        </p:nvSpPr>
        <p:spPr>
          <a:xfrm>
            <a:off x="10058400" y="2095522"/>
            <a:ext cx="1793960" cy="276999"/>
          </a:xfrm>
          <a:prstGeom prst="rect">
            <a:avLst/>
          </a:prstGeom>
          <a:noFill/>
        </p:spPr>
        <p:txBody>
          <a:bodyPr wrap="square">
            <a:spAutoFit/>
          </a:bodyPr>
          <a:lstStyle/>
          <a:p>
            <a:pPr>
              <a:spcBef>
                <a:spcPts val="600"/>
              </a:spcBef>
            </a:pPr>
            <a:r>
              <a:rPr lang="en-US" altLang="ko-KR" sz="1200" dirty="0"/>
              <a:t>Dare to explain?</a:t>
            </a:r>
            <a:endParaRPr lang="ko-KR" altLang="en-US" sz="1200" dirty="0"/>
          </a:p>
        </p:txBody>
      </p:sp>
    </p:spTree>
    <p:extLst>
      <p:ext uri="{BB962C8B-B14F-4D97-AF65-F5344CB8AC3E}">
        <p14:creationId xmlns:p14="http://schemas.microsoft.com/office/powerpoint/2010/main" val="361150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a:xfrm>
            <a:off x="443123" y="312060"/>
            <a:ext cx="11018520" cy="677108"/>
          </a:xfrm>
        </p:spPr>
        <p:txBody>
          <a:bodyPr/>
          <a:lstStyle/>
          <a:p>
            <a:pPr algn="l"/>
            <a:r>
              <a:rPr lang="en-US" altLang="ko-KR" sz="4400" b="1" dirty="0"/>
              <a:t>Efforts to explain models</a:t>
            </a:r>
            <a:endParaRPr lang="en-US" sz="4400" b="1" dirty="0"/>
          </a:p>
        </p:txBody>
      </p:sp>
      <p:sp>
        <p:nvSpPr>
          <p:cNvPr id="9" name="TextBox 8">
            <a:extLst>
              <a:ext uri="{FF2B5EF4-FFF2-40B4-BE49-F238E27FC236}">
                <a16:creationId xmlns:a16="http://schemas.microsoft.com/office/drawing/2014/main" id="{931EC542-0A66-4A08-9DC6-1A1EDFF72464}"/>
              </a:ext>
            </a:extLst>
          </p:cNvPr>
          <p:cNvSpPr txBox="1"/>
          <p:nvPr/>
        </p:nvSpPr>
        <p:spPr>
          <a:xfrm>
            <a:off x="403964" y="6270923"/>
            <a:ext cx="10008782" cy="579389"/>
          </a:xfrm>
          <a:prstGeom prst="rect">
            <a:avLst/>
          </a:prstGeom>
          <a:noFill/>
        </p:spPr>
        <p:txBody>
          <a:bodyPr wrap="square">
            <a:spAutoFit/>
          </a:bodyPr>
          <a:lstStyle/>
          <a:p>
            <a:r>
              <a:rPr lang="en-US" altLang="ko-KR" dirty="0"/>
              <a:t>Source: </a:t>
            </a:r>
            <a:r>
              <a:rPr lang="en-US" altLang="ko-KR" sz="1400" dirty="0">
                <a:hlinkClick r:id="rId3"/>
              </a:rPr>
              <a:t>https://github.com/Harvard-IACS/2020-ComputeFest/</a:t>
            </a:r>
            <a:r>
              <a:rPr lang="en-US" altLang="ko-KR" sz="1400" dirty="0"/>
              <a:t>, </a:t>
            </a:r>
            <a:r>
              <a:rPr lang="en-US" altLang="ko-KR" sz="1400" dirty="0">
                <a:hlinkClick r:id="rId4"/>
              </a:rPr>
              <a:t>https://christophm.github.io/interpretable-ml-book/</a:t>
            </a:r>
            <a:r>
              <a:rPr lang="en-US" altLang="ko-KR" sz="1400" dirty="0"/>
              <a:t>,</a:t>
            </a:r>
          </a:p>
          <a:p>
            <a:r>
              <a:rPr lang="en-US" altLang="ko-KR" sz="1400" dirty="0">
                <a:hlinkClick r:id="rId5"/>
              </a:rPr>
              <a:t>https://github.com/EthicalML/awesome-production-machine-learning#explaining-black-box-models-and-datasets</a:t>
            </a:r>
            <a:endParaRPr lang="ko-KR" altLang="en-US" sz="1400" dirty="0"/>
          </a:p>
        </p:txBody>
      </p:sp>
      <p:pic>
        <p:nvPicPr>
          <p:cNvPr id="4" name="Picture 3">
            <a:extLst>
              <a:ext uri="{FF2B5EF4-FFF2-40B4-BE49-F238E27FC236}">
                <a16:creationId xmlns:a16="http://schemas.microsoft.com/office/drawing/2014/main" id="{7172EA4D-BA2C-4B19-8635-EEC07829E916}"/>
              </a:ext>
            </a:extLst>
          </p:cNvPr>
          <p:cNvPicPr>
            <a:picLocks noChangeAspect="1"/>
          </p:cNvPicPr>
          <p:nvPr/>
        </p:nvPicPr>
        <p:blipFill>
          <a:blip r:embed="rId6"/>
          <a:stretch>
            <a:fillRect/>
          </a:stretch>
        </p:blipFill>
        <p:spPr>
          <a:xfrm>
            <a:off x="7408370" y="1122466"/>
            <a:ext cx="2025276" cy="5136569"/>
          </a:xfrm>
          <a:prstGeom prst="rect">
            <a:avLst/>
          </a:prstGeom>
        </p:spPr>
      </p:pic>
      <p:graphicFrame>
        <p:nvGraphicFramePr>
          <p:cNvPr id="5" name="Table 5">
            <a:extLst>
              <a:ext uri="{FF2B5EF4-FFF2-40B4-BE49-F238E27FC236}">
                <a16:creationId xmlns:a16="http://schemas.microsoft.com/office/drawing/2014/main" id="{7C8CC457-B1DC-4713-B1B7-089108992F28}"/>
              </a:ext>
            </a:extLst>
          </p:cNvPr>
          <p:cNvGraphicFramePr>
            <a:graphicFrameLocks noGrp="1"/>
          </p:cNvGraphicFramePr>
          <p:nvPr>
            <p:extLst>
              <p:ext uri="{D42A27DB-BD31-4B8C-83A1-F6EECF244321}">
                <p14:modId xmlns:p14="http://schemas.microsoft.com/office/powerpoint/2010/main" val="2171227128"/>
              </p:ext>
            </p:extLst>
          </p:nvPr>
        </p:nvGraphicFramePr>
        <p:xfrm>
          <a:off x="403966" y="4985257"/>
          <a:ext cx="6769464" cy="1219200"/>
        </p:xfrm>
        <a:graphic>
          <a:graphicData uri="http://schemas.openxmlformats.org/drawingml/2006/table">
            <a:tbl>
              <a:tblPr firstCol="1" bandCol="1">
                <a:tableStyleId>{5C22544A-7EE6-4342-B048-85BDC9FD1C3A}</a:tableStyleId>
              </a:tblPr>
              <a:tblGrid>
                <a:gridCol w="583005">
                  <a:extLst>
                    <a:ext uri="{9D8B030D-6E8A-4147-A177-3AD203B41FA5}">
                      <a16:colId xmlns:a16="http://schemas.microsoft.com/office/drawing/2014/main" val="2915459167"/>
                    </a:ext>
                  </a:extLst>
                </a:gridCol>
                <a:gridCol w="1672837">
                  <a:extLst>
                    <a:ext uri="{9D8B030D-6E8A-4147-A177-3AD203B41FA5}">
                      <a16:colId xmlns:a16="http://schemas.microsoft.com/office/drawing/2014/main" val="951334480"/>
                    </a:ext>
                  </a:extLst>
                </a:gridCol>
                <a:gridCol w="4513622">
                  <a:extLst>
                    <a:ext uri="{9D8B030D-6E8A-4147-A177-3AD203B41FA5}">
                      <a16:colId xmlns:a16="http://schemas.microsoft.com/office/drawing/2014/main" val="1073366768"/>
                    </a:ext>
                  </a:extLst>
                </a:gridCol>
              </a:tblGrid>
              <a:tr h="234119">
                <a:tc rowSpan="2">
                  <a:txBody>
                    <a:bodyPr/>
                    <a:lstStyle/>
                    <a:p>
                      <a:pPr latinLnBrk="1"/>
                      <a:r>
                        <a:rPr lang="en-US" altLang="ko-KR" sz="1400" dirty="0"/>
                        <a:t>X-axis</a:t>
                      </a:r>
                      <a:endParaRPr lang="ko-KR" altLang="en-US" sz="1400" dirty="0"/>
                    </a:p>
                  </a:txBody>
                  <a:tcPr/>
                </a:tc>
                <a:tc>
                  <a:txBody>
                    <a:bodyPr/>
                    <a:lstStyle/>
                    <a:p>
                      <a:pPr latinLnBrk="1"/>
                      <a:r>
                        <a:rPr lang="en-US" altLang="ko-KR" sz="1400" b="1" dirty="0"/>
                        <a:t>Local</a:t>
                      </a:r>
                      <a:endParaRPr lang="ko-KR" altLang="en-US" sz="1400" b="1" dirty="0"/>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1400" dirty="0"/>
                        <a:t>Explain locally (individual filters in NN </a:t>
                      </a:r>
                      <a:r>
                        <a:rPr lang="en-US" altLang="ko-KR" sz="1400" dirty="0" err="1"/>
                        <a:t>etc</a:t>
                      </a:r>
                      <a:r>
                        <a:rPr lang="en-US" altLang="ko-KR" sz="1400" dirty="0"/>
                        <a:t>)</a:t>
                      </a:r>
                    </a:p>
                  </a:txBody>
                  <a:tcPr/>
                </a:tc>
                <a:extLst>
                  <a:ext uri="{0D108BD9-81ED-4DB2-BD59-A6C34878D82A}">
                    <a16:rowId xmlns:a16="http://schemas.microsoft.com/office/drawing/2014/main" val="3668570924"/>
                  </a:ext>
                </a:extLst>
              </a:tr>
              <a:tr h="234119">
                <a:tc vMerge="1">
                  <a:txBody>
                    <a:bodyPr/>
                    <a:lstStyle/>
                    <a:p>
                      <a:pPr latinLnBrk="1"/>
                      <a:endParaRPr lang="ko-KR" altLang="en-US" dirty="0"/>
                    </a:p>
                  </a:txBody>
                  <a:tcPr/>
                </a:tc>
                <a:tc>
                  <a:txBody>
                    <a:bodyPr/>
                    <a:lstStyle/>
                    <a:p>
                      <a:pPr latinLnBrk="1"/>
                      <a:r>
                        <a:rPr lang="en-US" altLang="ko-KR" sz="1400" b="1" dirty="0"/>
                        <a:t>Global</a:t>
                      </a:r>
                      <a:endParaRPr lang="ko-KR" altLang="en-US" sz="1400" b="1" dirty="0"/>
                    </a:p>
                  </a:txBody>
                  <a:tcPr/>
                </a:tc>
                <a:tc>
                  <a:txBody>
                    <a:bodyPr/>
                    <a:lstStyle/>
                    <a:p>
                      <a:pPr marL="0" marR="0" lvl="0" indent="0" algn="l" defTabSz="932742" rtl="0" eaLnBrk="1" fontAlgn="auto" latinLnBrk="1" hangingPunct="1">
                        <a:lnSpc>
                          <a:spcPct val="100000"/>
                        </a:lnSpc>
                        <a:spcBef>
                          <a:spcPts val="0"/>
                        </a:spcBef>
                        <a:spcAft>
                          <a:spcPts val="0"/>
                        </a:spcAft>
                        <a:buClrTx/>
                        <a:buSzTx/>
                        <a:buFontTx/>
                        <a:buNone/>
                        <a:tabLst/>
                        <a:defRPr/>
                      </a:pPr>
                      <a:r>
                        <a:rPr lang="en-US" altLang="ko-KR" sz="1400" dirty="0"/>
                        <a:t>Explain globally (visualize weights and biases in NN </a:t>
                      </a:r>
                      <a:r>
                        <a:rPr lang="en-US" altLang="ko-KR" sz="1400" dirty="0" err="1"/>
                        <a:t>etc</a:t>
                      </a:r>
                      <a:r>
                        <a:rPr lang="en-US" altLang="ko-KR" sz="1400" dirty="0"/>
                        <a:t>)</a:t>
                      </a:r>
                    </a:p>
                  </a:txBody>
                  <a:tcPr/>
                </a:tc>
                <a:extLst>
                  <a:ext uri="{0D108BD9-81ED-4DB2-BD59-A6C34878D82A}">
                    <a16:rowId xmlns:a16="http://schemas.microsoft.com/office/drawing/2014/main" val="3994112889"/>
                  </a:ext>
                </a:extLst>
              </a:tr>
              <a:tr h="239831">
                <a:tc rowSpan="2">
                  <a:txBody>
                    <a:bodyPr/>
                    <a:lstStyle/>
                    <a:p>
                      <a:pPr latinLnBrk="1"/>
                      <a:r>
                        <a:rPr lang="en-US" altLang="ko-KR" sz="1400" dirty="0"/>
                        <a:t>Y-axis</a:t>
                      </a:r>
                      <a:endParaRPr lang="ko-KR" altLang="en-US" sz="1400" dirty="0"/>
                    </a:p>
                  </a:txBody>
                  <a:tcPr/>
                </a:tc>
                <a:tc>
                  <a:txBody>
                    <a:bodyPr/>
                    <a:lstStyle/>
                    <a:p>
                      <a:pPr latinLnBrk="1"/>
                      <a:r>
                        <a:rPr lang="en-US" altLang="ko-KR" sz="1400" b="1" dirty="0"/>
                        <a:t>Model-agnostic</a:t>
                      </a:r>
                      <a:endParaRPr lang="ko-KR" altLang="en-US" sz="1400" b="1" dirty="0"/>
                    </a:p>
                  </a:txBody>
                  <a:tcPr/>
                </a:tc>
                <a:tc>
                  <a:txBody>
                    <a:bodyPr/>
                    <a:lstStyle/>
                    <a:p>
                      <a:pPr latinLnBrk="1"/>
                      <a:r>
                        <a:rPr lang="en-US" altLang="ko-KR" sz="1400" dirty="0"/>
                        <a:t>Can apply to many model types</a:t>
                      </a:r>
                      <a:endParaRPr lang="ko-KR" altLang="en-US" sz="1400" dirty="0"/>
                    </a:p>
                  </a:txBody>
                  <a:tcPr/>
                </a:tc>
                <a:extLst>
                  <a:ext uri="{0D108BD9-81ED-4DB2-BD59-A6C34878D82A}">
                    <a16:rowId xmlns:a16="http://schemas.microsoft.com/office/drawing/2014/main" val="1863170718"/>
                  </a:ext>
                </a:extLst>
              </a:tr>
              <a:tr h="239831">
                <a:tc vMerge="1">
                  <a:txBody>
                    <a:bodyPr/>
                    <a:lstStyle/>
                    <a:p>
                      <a:pPr latinLnBrk="1"/>
                      <a:endParaRPr lang="ko-KR" altLang="en-US" dirty="0"/>
                    </a:p>
                  </a:txBody>
                  <a:tcPr/>
                </a:tc>
                <a:tc>
                  <a:txBody>
                    <a:bodyPr/>
                    <a:lstStyle/>
                    <a:p>
                      <a:pPr latinLnBrk="1"/>
                      <a:r>
                        <a:rPr lang="en-US" altLang="ko-KR" sz="1400" b="1" dirty="0"/>
                        <a:t>Model-specific</a:t>
                      </a:r>
                      <a:endParaRPr lang="ko-KR" altLang="en-US" sz="1400" b="1" dirty="0"/>
                    </a:p>
                  </a:txBody>
                  <a:tcPr/>
                </a:tc>
                <a:tc>
                  <a:txBody>
                    <a:bodyPr/>
                    <a:lstStyle/>
                    <a:p>
                      <a:pPr latinLnBrk="1"/>
                      <a:r>
                        <a:rPr lang="en-US" altLang="ko-KR" sz="1400" dirty="0"/>
                        <a:t>Works for specific model types</a:t>
                      </a:r>
                      <a:endParaRPr lang="ko-KR" altLang="en-US" sz="1400" dirty="0"/>
                    </a:p>
                  </a:txBody>
                  <a:tcPr/>
                </a:tc>
                <a:extLst>
                  <a:ext uri="{0D108BD9-81ED-4DB2-BD59-A6C34878D82A}">
                    <a16:rowId xmlns:a16="http://schemas.microsoft.com/office/drawing/2014/main" val="889687618"/>
                  </a:ext>
                </a:extLst>
              </a:tr>
            </a:tbl>
          </a:graphicData>
        </a:graphic>
      </p:graphicFrame>
      <p:grpSp>
        <p:nvGrpSpPr>
          <p:cNvPr id="19" name="Group 18">
            <a:extLst>
              <a:ext uri="{FF2B5EF4-FFF2-40B4-BE49-F238E27FC236}">
                <a16:creationId xmlns:a16="http://schemas.microsoft.com/office/drawing/2014/main" id="{C9951E09-248D-4CD5-9A04-0EF3C2318BE2}"/>
              </a:ext>
            </a:extLst>
          </p:cNvPr>
          <p:cNvGrpSpPr/>
          <p:nvPr/>
        </p:nvGrpSpPr>
        <p:grpSpPr>
          <a:xfrm>
            <a:off x="403964" y="1122466"/>
            <a:ext cx="6769466" cy="3773977"/>
            <a:chOff x="588264" y="1256614"/>
            <a:chExt cx="5296745" cy="2952935"/>
          </a:xfrm>
        </p:grpSpPr>
        <p:pic>
          <p:nvPicPr>
            <p:cNvPr id="4098" name="Picture 2" descr=" interpretable ML">
              <a:extLst>
                <a:ext uri="{FF2B5EF4-FFF2-40B4-BE49-F238E27FC236}">
                  <a16:creationId xmlns:a16="http://schemas.microsoft.com/office/drawing/2014/main" id="{1F358C21-6F3A-4B18-A109-D2FEBE1DF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264" y="1256614"/>
              <a:ext cx="5296745" cy="29529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CA4BF647-1F71-4558-94FB-9F858F4FDABB}"/>
                    </a:ext>
                  </a:extLst>
                </p:cNvPr>
                <p:cNvGraphicFramePr>
                  <a:graphicFrameLocks noChangeAspect="1"/>
                </p:cNvGraphicFramePr>
                <p:nvPr/>
              </p:nvGraphicFramePr>
              <p:xfrm>
                <a:off x="4673100" y="1300136"/>
                <a:ext cx="365760" cy="205740"/>
              </p:xfrm>
              <a:graphic>
                <a:graphicData uri="http://schemas.microsoft.com/office/powerpoint/2016/slidezoom">
                  <pslz:sldZm>
                    <pslz:sldZmObj sldId="2076137225" cId="705339634">
                      <pslz:zmPr id="{A77542E2-8E6E-48A3-884C-3DC4671C1551}" returnToParent="0" transitionDur="1000">
                        <p166:blipFill xmlns:p166="http://schemas.microsoft.com/office/powerpoint/2016/6/main">
                          <a:blip r:embed="rId8"/>
                          <a:stretch>
                            <a:fillRect/>
                          </a:stretch>
                        </p166:blipFill>
                        <p166:spPr xmlns:p166="http://schemas.microsoft.com/office/powerpoint/2016/6/main">
                          <a:xfrm>
                            <a:off x="0" y="0"/>
                            <a:ext cx="467457" cy="262945"/>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CA4BF647-1F71-4558-94FB-9F858F4FDABB}"/>
                    </a:ext>
                  </a:extLst>
                </p:cNvPr>
                <p:cNvPicPr>
                  <a:picLocks noGrp="1" noRot="1" noChangeAspect="1" noMove="1" noResize="1" noEditPoints="1" noAdjustHandles="1" noChangeArrowheads="1" noChangeShapeType="1"/>
                </p:cNvPicPr>
                <p:nvPr/>
              </p:nvPicPr>
              <p:blipFill>
                <a:blip r:embed="rId10"/>
                <a:stretch>
                  <a:fillRect/>
                </a:stretch>
              </p:blipFill>
              <p:spPr>
                <a:xfrm>
                  <a:off x="5624559" y="1178089"/>
                  <a:ext cx="467457" cy="2629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15F3F7E-2268-4216-A2C5-B38D48F27E35}"/>
                    </a:ext>
                  </a:extLst>
                </p:cNvPr>
                <p:cNvGraphicFramePr>
                  <a:graphicFrameLocks noChangeAspect="1"/>
                </p:cNvGraphicFramePr>
                <p:nvPr/>
              </p:nvGraphicFramePr>
              <p:xfrm>
                <a:off x="1821114" y="1497585"/>
                <a:ext cx="365760" cy="205740"/>
              </p:xfrm>
              <a:graphic>
                <a:graphicData uri="http://schemas.microsoft.com/office/powerpoint/2016/slidezoom">
                  <pslz:sldZm>
                    <pslz:sldZmObj sldId="2076137226" cId="3576871491">
                      <pslz:zmPr id="{86A953F4-6457-484F-8E7E-AF9FA760917E}" returnToParent="0" transitionDur="1000">
                        <p166:blipFill xmlns:p166="http://schemas.microsoft.com/office/powerpoint/2016/6/main">
                          <a:blip r:embed="rId11"/>
                          <a:stretch>
                            <a:fillRect/>
                          </a:stretch>
                        </p166:blipFill>
                        <p166:spPr xmlns:p166="http://schemas.microsoft.com/office/powerpoint/2016/6/main">
                          <a:xfrm>
                            <a:off x="0" y="0"/>
                            <a:ext cx="467457" cy="262945"/>
                          </a:xfrm>
                          <a:prstGeom prst="rect">
                            <a:avLst/>
                          </a:prstGeom>
                          <a:ln w="3175">
                            <a:solidFill>
                              <a:prstClr val="ltGray"/>
                            </a:solidFill>
                          </a:ln>
                        </p166:spPr>
                      </pslz:zmPr>
                    </pslz:sldZmObj>
                  </pslz:sldZm>
                </a:graphicData>
              </a:graphic>
            </p:graphicFrame>
          </mc:Choice>
          <mc:Fallback xmlns="">
            <p:pic>
              <p:nvPicPr>
                <p:cNvPr id="12" name="Slide Zoom 11">
                  <a:hlinkClick r:id="rId12" action="ppaction://hlinksldjump"/>
                  <a:extLst>
                    <a:ext uri="{FF2B5EF4-FFF2-40B4-BE49-F238E27FC236}">
                      <a16:creationId xmlns:a16="http://schemas.microsoft.com/office/drawing/2014/main" id="{B15F3F7E-2268-4216-A2C5-B38D48F27E35}"/>
                    </a:ext>
                  </a:extLst>
                </p:cNvPr>
                <p:cNvPicPr>
                  <a:picLocks noGrp="1" noRot="1" noChangeAspect="1" noMove="1" noResize="1" noEditPoints="1" noAdjustHandles="1" noChangeArrowheads="1" noChangeShapeType="1"/>
                </p:cNvPicPr>
                <p:nvPr/>
              </p:nvPicPr>
              <p:blipFill>
                <a:blip r:embed="rId13"/>
                <a:stretch>
                  <a:fillRect/>
                </a:stretch>
              </p:blipFill>
              <p:spPr>
                <a:xfrm>
                  <a:off x="1979599" y="1430437"/>
                  <a:ext cx="467457" cy="2629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2644DFD5-526E-4753-86E3-663B4DFD9453}"/>
                    </a:ext>
                  </a:extLst>
                </p:cNvPr>
                <p:cNvGraphicFramePr>
                  <a:graphicFrameLocks noChangeAspect="1"/>
                </p:cNvGraphicFramePr>
                <p:nvPr/>
              </p:nvGraphicFramePr>
              <p:xfrm>
                <a:off x="2190308" y="2332071"/>
                <a:ext cx="365760" cy="205740"/>
              </p:xfrm>
              <a:graphic>
                <a:graphicData uri="http://schemas.microsoft.com/office/powerpoint/2016/slidezoom">
                  <pslz:sldZm>
                    <pslz:sldZmObj sldId="2076137227" cId="1497428124">
                      <pslz:zmPr id="{845797D6-8DD8-4CE7-B946-C8C6147D09A9}" returnToParent="0" transitionDur="1000">
                        <p166:blipFill xmlns:p166="http://schemas.microsoft.com/office/powerpoint/2016/6/main">
                          <a:blip r:embed="rId14"/>
                          <a:stretch>
                            <a:fillRect/>
                          </a:stretch>
                        </p166:blipFill>
                        <p166:spPr xmlns:p166="http://schemas.microsoft.com/office/powerpoint/2016/6/main">
                          <a:xfrm>
                            <a:off x="0" y="0"/>
                            <a:ext cx="467457" cy="262945"/>
                          </a:xfrm>
                          <a:prstGeom prst="rect">
                            <a:avLst/>
                          </a:prstGeom>
                          <a:ln w="3175">
                            <a:solidFill>
                              <a:prstClr val="ltGray"/>
                            </a:solidFill>
                          </a:ln>
                        </p166:spPr>
                      </pslz:zmPr>
                    </pslz:sldZmObj>
                  </pslz:sldZm>
                </a:graphicData>
              </a:graphic>
            </p:graphicFrame>
          </mc:Choice>
          <mc:Fallback xmlns="">
            <p:pic>
              <p:nvPicPr>
                <p:cNvPr id="14" name="Slide Zoom 13">
                  <a:hlinkClick r:id="rId15" action="ppaction://hlinksldjump"/>
                  <a:extLst>
                    <a:ext uri="{FF2B5EF4-FFF2-40B4-BE49-F238E27FC236}">
                      <a16:creationId xmlns:a16="http://schemas.microsoft.com/office/drawing/2014/main" id="{2644DFD5-526E-4753-86E3-663B4DFD9453}"/>
                    </a:ext>
                  </a:extLst>
                </p:cNvPr>
                <p:cNvPicPr>
                  <a:picLocks noGrp="1" noRot="1" noChangeAspect="1" noMove="1" noResize="1" noEditPoints="1" noAdjustHandles="1" noChangeArrowheads="1" noChangeShapeType="1"/>
                </p:cNvPicPr>
                <p:nvPr/>
              </p:nvPicPr>
              <p:blipFill>
                <a:blip r:embed="rId16"/>
                <a:stretch>
                  <a:fillRect/>
                </a:stretch>
              </p:blipFill>
              <p:spPr>
                <a:xfrm>
                  <a:off x="2451445" y="2496946"/>
                  <a:ext cx="467457" cy="2629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4AFAED0-1DB1-49A0-8A45-2DB02D0B22A3}"/>
                    </a:ext>
                  </a:extLst>
                </p:cNvPr>
                <p:cNvGraphicFramePr>
                  <a:graphicFrameLocks noChangeAspect="1"/>
                </p:cNvGraphicFramePr>
                <p:nvPr/>
              </p:nvGraphicFramePr>
              <p:xfrm>
                <a:off x="5194956" y="1312830"/>
                <a:ext cx="365760" cy="205740"/>
              </p:xfrm>
              <a:graphic>
                <a:graphicData uri="http://schemas.microsoft.com/office/powerpoint/2016/slidezoom">
                  <pslz:sldZm>
                    <pslz:sldZmObj sldId="2076137228" cId="1668861818">
                      <pslz:zmPr id="{E8439C8C-22B5-4640-9E6E-265C191582AA}" returnToParent="0" transitionDur="1000">
                        <p166:blipFill xmlns:p166="http://schemas.microsoft.com/office/powerpoint/2016/6/main">
                          <a:blip r:embed="rId17"/>
                          <a:stretch>
                            <a:fillRect/>
                          </a:stretch>
                        </p166:blipFill>
                        <p166:spPr xmlns:p166="http://schemas.microsoft.com/office/powerpoint/2016/6/main">
                          <a:xfrm>
                            <a:off x="0" y="0"/>
                            <a:ext cx="467457" cy="262945"/>
                          </a:xfrm>
                          <a:prstGeom prst="rect">
                            <a:avLst/>
                          </a:prstGeom>
                          <a:ln w="3175">
                            <a:solidFill>
                              <a:prstClr val="ltGray"/>
                            </a:solidFill>
                          </a:ln>
                        </p166:spPr>
                      </pslz:zmPr>
                    </pslz:sldZmObj>
                  </pslz:sldZm>
                </a:graphicData>
              </a:graphic>
            </p:graphicFrame>
          </mc:Choice>
          <mc:Fallback xmlns="">
            <p:pic>
              <p:nvPicPr>
                <p:cNvPr id="16" name="Slide Zoom 15">
                  <a:hlinkClick r:id="rId18" action="ppaction://hlinksldjump"/>
                  <a:extLst>
                    <a:ext uri="{FF2B5EF4-FFF2-40B4-BE49-F238E27FC236}">
                      <a16:creationId xmlns:a16="http://schemas.microsoft.com/office/drawing/2014/main" id="{54AFAED0-1DB1-49A0-8A45-2DB02D0B22A3}"/>
                    </a:ext>
                  </a:extLst>
                </p:cNvPr>
                <p:cNvPicPr>
                  <a:picLocks noGrp="1" noRot="1" noChangeAspect="1" noMove="1" noResize="1" noEditPoints="1" noAdjustHandles="1" noChangeArrowheads="1" noChangeShapeType="1"/>
                </p:cNvPicPr>
                <p:nvPr/>
              </p:nvPicPr>
              <p:blipFill>
                <a:blip r:embed="rId19"/>
                <a:stretch>
                  <a:fillRect/>
                </a:stretch>
              </p:blipFill>
              <p:spPr>
                <a:xfrm>
                  <a:off x="6291513" y="1194312"/>
                  <a:ext cx="467457" cy="2629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AFE422ED-65D1-4410-9DD4-369858EA1301}"/>
                    </a:ext>
                  </a:extLst>
                </p:cNvPr>
                <p:cNvGraphicFramePr>
                  <a:graphicFrameLocks noChangeAspect="1"/>
                </p:cNvGraphicFramePr>
                <p:nvPr/>
              </p:nvGraphicFramePr>
              <p:xfrm>
                <a:off x="1290084" y="3287823"/>
                <a:ext cx="365760" cy="205740"/>
              </p:xfrm>
              <a:graphic>
                <a:graphicData uri="http://schemas.microsoft.com/office/powerpoint/2016/slidezoom">
                  <pslz:sldZm>
                    <pslz:sldZmObj sldId="2076137229" cId="208769980">
                      <pslz:zmPr id="{E789D610-B664-49BC-ABCE-E0BE3F8FFE46}" returnToParent="0" transitionDur="1000">
                        <p166:blipFill xmlns:p166="http://schemas.microsoft.com/office/powerpoint/2016/6/main">
                          <a:blip r:embed="rId20"/>
                          <a:stretch>
                            <a:fillRect/>
                          </a:stretch>
                        </p166:blipFill>
                        <p166:spPr xmlns:p166="http://schemas.microsoft.com/office/powerpoint/2016/6/main">
                          <a:xfrm>
                            <a:off x="0" y="0"/>
                            <a:ext cx="467457" cy="262945"/>
                          </a:xfrm>
                          <a:prstGeom prst="rect">
                            <a:avLst/>
                          </a:prstGeom>
                          <a:ln w="3175">
                            <a:solidFill>
                              <a:prstClr val="ltGray"/>
                            </a:solidFill>
                          </a:ln>
                        </p166:spPr>
                      </pslz:zmPr>
                    </pslz:sldZmObj>
                  </pslz:sldZm>
                </a:graphicData>
              </a:graphic>
            </p:graphicFrame>
          </mc:Choice>
          <mc:Fallback xmlns="">
            <p:pic>
              <p:nvPicPr>
                <p:cNvPr id="18" name="Slide Zoom 17">
                  <a:hlinkClick r:id="rId21" action="ppaction://hlinksldjump"/>
                  <a:extLst>
                    <a:ext uri="{FF2B5EF4-FFF2-40B4-BE49-F238E27FC236}">
                      <a16:creationId xmlns:a16="http://schemas.microsoft.com/office/drawing/2014/main" id="{AFE422ED-65D1-4410-9DD4-369858EA1301}"/>
                    </a:ext>
                  </a:extLst>
                </p:cNvPr>
                <p:cNvPicPr>
                  <a:picLocks noGrp="1" noRot="1" noChangeAspect="1" noMove="1" noResize="1" noEditPoints="1" noAdjustHandles="1" noChangeArrowheads="1" noChangeShapeType="1"/>
                </p:cNvPicPr>
                <p:nvPr/>
              </p:nvPicPr>
              <p:blipFill>
                <a:blip r:embed="rId22"/>
                <a:stretch>
                  <a:fillRect/>
                </a:stretch>
              </p:blipFill>
              <p:spPr>
                <a:xfrm>
                  <a:off x="1300920" y="3718438"/>
                  <a:ext cx="467457" cy="262945"/>
                </a:xfrm>
                <a:prstGeom prst="rect">
                  <a:avLst/>
                </a:prstGeom>
                <a:ln w="3175">
                  <a:solidFill>
                    <a:prstClr val="ltGray"/>
                  </a:solidFill>
                </a:ln>
              </p:spPr>
            </p:pic>
          </mc:Fallback>
        </mc:AlternateContent>
      </p:grpSp>
      <p:pic>
        <p:nvPicPr>
          <p:cNvPr id="21" name="Picture 20">
            <a:extLst>
              <a:ext uri="{FF2B5EF4-FFF2-40B4-BE49-F238E27FC236}">
                <a16:creationId xmlns:a16="http://schemas.microsoft.com/office/drawing/2014/main" id="{91DA052B-AD9C-4880-8C2D-E93EA651F74C}"/>
              </a:ext>
            </a:extLst>
          </p:cNvPr>
          <p:cNvPicPr>
            <a:picLocks noChangeAspect="1"/>
          </p:cNvPicPr>
          <p:nvPr/>
        </p:nvPicPr>
        <p:blipFill>
          <a:blip r:embed="rId23"/>
          <a:stretch>
            <a:fillRect/>
          </a:stretch>
        </p:blipFill>
        <p:spPr>
          <a:xfrm>
            <a:off x="9663447" y="1122466"/>
            <a:ext cx="2109857" cy="5161485"/>
          </a:xfrm>
          <a:prstGeom prst="rect">
            <a:avLst/>
          </a:prstGeom>
        </p:spPr>
      </p:pic>
    </p:spTree>
    <p:extLst>
      <p:ext uri="{BB962C8B-B14F-4D97-AF65-F5344CB8AC3E}">
        <p14:creationId xmlns:p14="http://schemas.microsoft.com/office/powerpoint/2010/main" val="399472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5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1C934-229D-4453-9A37-D0327AAD357B}"/>
              </a:ext>
            </a:extLst>
          </p:cNvPr>
          <p:cNvSpPr>
            <a:spLocks noGrp="1"/>
          </p:cNvSpPr>
          <p:nvPr>
            <p:ph type="title"/>
          </p:nvPr>
        </p:nvSpPr>
        <p:spPr>
          <a:xfrm>
            <a:off x="9093496" y="618681"/>
            <a:ext cx="2613872" cy="4794567"/>
          </a:xfrm>
        </p:spPr>
        <p:txBody>
          <a:bodyPr vert="horz" lIns="91440" tIns="45720" rIns="91440" bIns="45720" rtlCol="0" anchor="ctr">
            <a:normAutofit/>
          </a:bodyPr>
          <a:lstStyle/>
          <a:p>
            <a:pPr latinLnBrk="0"/>
            <a:r>
              <a:rPr lang="en-US" altLang="ko-KR" sz="3600" dirty="0" err="1">
                <a:solidFill>
                  <a:schemeClr val="bg1"/>
                </a:solidFill>
                <a:hlinkClick r:id="rId2">
                  <a:extLst>
                    <a:ext uri="{A12FA001-AC4F-418D-AE19-62706E023703}">
                      <ahyp:hlinkClr xmlns:ahyp="http://schemas.microsoft.com/office/drawing/2018/hyperlinkcolor" val="tx"/>
                    </a:ext>
                  </a:extLst>
                </a:hlinkClick>
              </a:rPr>
              <a:t>InterpretML</a:t>
            </a:r>
            <a:endParaRPr lang="en-US" altLang="ko-KR" sz="3600" dirty="0">
              <a:solidFill>
                <a:schemeClr val="bg1"/>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EC0AB81-F00B-4551-8442-FA30F72790C0}"/>
              </a:ext>
            </a:extLst>
          </p:cNvPr>
          <p:cNvPicPr>
            <a:picLocks noGrp="1" noChangeAspect="1"/>
          </p:cNvPicPr>
          <p:nvPr>
            <p:ph idx="1"/>
          </p:nvPr>
        </p:nvPicPr>
        <p:blipFill rotWithShape="1">
          <a:blip r:embed="rId3"/>
          <a:srcRect r="3168" b="2"/>
          <a:stretch/>
        </p:blipFill>
        <p:spPr>
          <a:xfrm>
            <a:off x="976251" y="942538"/>
            <a:ext cx="7163222" cy="4808332"/>
          </a:xfrm>
          <a:prstGeom prst="rect">
            <a:avLst/>
          </a:prstGeom>
          <a:effectLst/>
        </p:spPr>
      </p:pic>
    </p:spTree>
    <p:extLst>
      <p:ext uri="{BB962C8B-B14F-4D97-AF65-F5344CB8AC3E}">
        <p14:creationId xmlns:p14="http://schemas.microsoft.com/office/powerpoint/2010/main" val="225049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575C4-C0A2-4C44-903D-5E02D41367A8}"/>
              </a:ext>
            </a:extLst>
          </p:cNvPr>
          <p:cNvSpPr>
            <a:spLocks noGrp="1"/>
          </p:cNvSpPr>
          <p:nvPr>
            <p:ph type="ctrTitle"/>
          </p:nvPr>
        </p:nvSpPr>
        <p:spPr>
          <a:xfrm>
            <a:off x="838200" y="4669978"/>
            <a:ext cx="10153650" cy="1349822"/>
          </a:xfrm>
        </p:spPr>
        <p:txBody>
          <a:bodyPr vert="horz" lIns="91440" tIns="45720" rIns="91440" bIns="45720" rtlCol="0" anchor="t">
            <a:normAutofit/>
          </a:bodyPr>
          <a:lstStyle/>
          <a:p>
            <a:pPr algn="l" latinLnBrk="0"/>
            <a:r>
              <a:rPr lang="en-US" sz="3200" dirty="0">
                <a:solidFill>
                  <a:schemeClr val="bg1"/>
                </a:solidFill>
              </a:rPr>
              <a:t>Does Model perform differently per Cohort?</a:t>
            </a:r>
          </a:p>
        </p:txBody>
      </p:sp>
      <p:pic>
        <p:nvPicPr>
          <p:cNvPr id="7" name="Content Placeholder 6" descr="A computer screen capture&#10;&#10;Description automatically generated with low confidence">
            <a:extLst>
              <a:ext uri="{FF2B5EF4-FFF2-40B4-BE49-F238E27FC236}">
                <a16:creationId xmlns:a16="http://schemas.microsoft.com/office/drawing/2014/main" id="{461956FA-8394-44AF-BBCC-C6F1F5A7B269}"/>
              </a:ext>
            </a:extLst>
          </p:cNvPr>
          <p:cNvPicPr>
            <a:picLocks noGrp="1" noChangeAspect="1"/>
          </p:cNvPicPr>
          <p:nvPr>
            <p:ph idx="4294967295"/>
          </p:nvPr>
        </p:nvPicPr>
        <p:blipFill rotWithShape="1">
          <a:blip r:embed="rId2"/>
          <a:srcRect t="23936" b="10035"/>
          <a:stretch/>
        </p:blipFill>
        <p:spPr>
          <a:xfrm>
            <a:off x="20" y="0"/>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24" name="Group 2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5" name="Freeform: Shape 2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99064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C8F08BD-09A1-4564-A393-C8000F6C9781}"/>
              </a:ext>
            </a:extLst>
          </p:cNvPr>
          <p:cNvGrpSpPr/>
          <p:nvPr/>
        </p:nvGrpSpPr>
        <p:grpSpPr>
          <a:xfrm>
            <a:off x="0" y="0"/>
            <a:ext cx="12192000" cy="3962400"/>
            <a:chOff x="0" y="0"/>
            <a:chExt cx="12192000" cy="3962400"/>
          </a:xfrm>
        </p:grpSpPr>
        <p:sp>
          <p:nvSpPr>
            <p:cNvPr id="6" name="Rectangle 5">
              <a:extLst>
                <a:ext uri="{FF2B5EF4-FFF2-40B4-BE49-F238E27FC236}">
                  <a16:creationId xmlns:a16="http://schemas.microsoft.com/office/drawing/2014/main" id="{58F13237-4C1E-45DE-B675-6225AD79E04A}"/>
                </a:ext>
              </a:extLst>
            </p:cNvPr>
            <p:cNvSpPr/>
            <p:nvPr/>
          </p:nvSpPr>
          <p:spPr>
            <a:xfrm>
              <a:off x="0" y="0"/>
              <a:ext cx="12192000"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9451983-0816-4144-AE36-7CD4DA02B6E9}"/>
                </a:ext>
              </a:extLst>
            </p:cNvPr>
            <p:cNvGrpSpPr/>
            <p:nvPr/>
          </p:nvGrpSpPr>
          <p:grpSpPr>
            <a:xfrm>
              <a:off x="838200" y="0"/>
              <a:ext cx="10481051" cy="3879912"/>
              <a:chOff x="-584045" y="-2532622"/>
              <a:chExt cx="15057112" cy="5573894"/>
            </a:xfrm>
          </p:grpSpPr>
          <p:pic>
            <p:nvPicPr>
              <p:cNvPr id="5" name="Picture 4">
                <a:extLst>
                  <a:ext uri="{FF2B5EF4-FFF2-40B4-BE49-F238E27FC236}">
                    <a16:creationId xmlns:a16="http://schemas.microsoft.com/office/drawing/2014/main" id="{2AB780CF-57C0-4671-9D57-250BFC7AD7BA}"/>
                  </a:ext>
                </a:extLst>
              </p:cNvPr>
              <p:cNvPicPr>
                <a:picLocks noChangeAspect="1"/>
              </p:cNvPicPr>
              <p:nvPr/>
            </p:nvPicPr>
            <p:blipFill>
              <a:blip r:embed="rId2"/>
              <a:stretch>
                <a:fillRect/>
              </a:stretch>
            </p:blipFill>
            <p:spPr>
              <a:xfrm>
                <a:off x="-584045" y="-2532621"/>
                <a:ext cx="6443385" cy="5546437"/>
              </a:xfrm>
              <a:prstGeom prst="rect">
                <a:avLst/>
              </a:prstGeom>
            </p:spPr>
          </p:pic>
          <p:pic>
            <p:nvPicPr>
              <p:cNvPr id="15" name="Picture 14">
                <a:extLst>
                  <a:ext uri="{FF2B5EF4-FFF2-40B4-BE49-F238E27FC236}">
                    <a16:creationId xmlns:a16="http://schemas.microsoft.com/office/drawing/2014/main" id="{960D27D3-13B3-4C6D-8281-2D6817582C26}"/>
                  </a:ext>
                </a:extLst>
              </p:cNvPr>
              <p:cNvPicPr>
                <a:picLocks noChangeAspect="1"/>
              </p:cNvPicPr>
              <p:nvPr/>
            </p:nvPicPr>
            <p:blipFill>
              <a:blip r:embed="rId3"/>
              <a:stretch>
                <a:fillRect/>
              </a:stretch>
            </p:blipFill>
            <p:spPr>
              <a:xfrm>
                <a:off x="7846631" y="-2532622"/>
                <a:ext cx="6626436" cy="5573894"/>
              </a:xfrm>
              <a:prstGeom prst="rect">
                <a:avLst/>
              </a:prstGeom>
            </p:spPr>
          </p:pic>
        </p:grpSp>
      </p:grpSp>
      <p:sp>
        <p:nvSpPr>
          <p:cNvPr id="2" name="Title 1">
            <a:extLst>
              <a:ext uri="{FF2B5EF4-FFF2-40B4-BE49-F238E27FC236}">
                <a16:creationId xmlns:a16="http://schemas.microsoft.com/office/drawing/2014/main" id="{2F4575C4-C0A2-4C44-903D-5E02D41367A8}"/>
              </a:ext>
            </a:extLst>
          </p:cNvPr>
          <p:cNvSpPr>
            <a:spLocks noGrp="1"/>
          </p:cNvSpPr>
          <p:nvPr>
            <p:ph type="ctrTitle"/>
          </p:nvPr>
        </p:nvSpPr>
        <p:spPr>
          <a:xfrm>
            <a:off x="838200" y="4669978"/>
            <a:ext cx="10763250" cy="1654622"/>
          </a:xfrm>
        </p:spPr>
        <p:txBody>
          <a:bodyPr vert="horz" lIns="91440" tIns="45720" rIns="91440" bIns="45720" rtlCol="0" anchor="t">
            <a:normAutofit/>
          </a:bodyPr>
          <a:lstStyle/>
          <a:p>
            <a:pPr algn="l" latinLnBrk="0"/>
            <a:r>
              <a:rPr lang="en-US" sz="2800" kern="1200" dirty="0">
                <a:solidFill>
                  <a:srgbClr val="FFFFFF"/>
                </a:solidFill>
                <a:latin typeface="+mj-lt"/>
                <a:ea typeface="+mj-ea"/>
                <a:cs typeface="+mj-cs"/>
              </a:rPr>
              <a:t>Are they making more money (on average) as they grow older?</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When are they actually leaving?</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When are they predicted to leave?</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Does it change due to Gender?</a:t>
            </a:r>
            <a:endParaRPr lang="en-US" sz="2500" dirty="0">
              <a:solidFill>
                <a:schemeClr val="bg1"/>
              </a:solidFill>
            </a:endParaRPr>
          </a:p>
        </p:txBody>
      </p:sp>
      <p:grpSp>
        <p:nvGrpSpPr>
          <p:cNvPr id="24" name="Group 2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5" name="Freeform: Shape 2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01190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ko-KR" altLang="en-US" dirty="0"/>
              <a:t>신경망 가중치와 편향 시각화</a:t>
            </a:r>
          </a:p>
        </p:txBody>
      </p:sp>
      <p:pic>
        <p:nvPicPr>
          <p:cNvPr id="8194" name="Picture 2" descr=" interpretable ML">
            <a:extLst>
              <a:ext uri="{FF2B5EF4-FFF2-40B4-BE49-F238E27FC236}">
                <a16:creationId xmlns:a16="http://schemas.microsoft.com/office/drawing/2014/main" id="{A76615A5-FFBA-40AD-B0C9-81EFAE74C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851" y="1187081"/>
            <a:ext cx="7620000"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3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5E8ECB0-6D34-4EA9-952C-353B5E3FA521}"/>
              </a:ext>
            </a:extLst>
          </p:cNvPr>
          <p:cNvGrpSpPr/>
          <p:nvPr/>
        </p:nvGrpSpPr>
        <p:grpSpPr>
          <a:xfrm>
            <a:off x="0" y="-8616"/>
            <a:ext cx="12192000" cy="3971016"/>
            <a:chOff x="0" y="-8616"/>
            <a:chExt cx="12192000" cy="3971016"/>
          </a:xfrm>
        </p:grpSpPr>
        <p:grpSp>
          <p:nvGrpSpPr>
            <p:cNvPr id="3" name="Group 2">
              <a:extLst>
                <a:ext uri="{FF2B5EF4-FFF2-40B4-BE49-F238E27FC236}">
                  <a16:creationId xmlns:a16="http://schemas.microsoft.com/office/drawing/2014/main" id="{0C05CB53-7AF7-4EB3-8EEB-76D8B3F1CE84}"/>
                </a:ext>
              </a:extLst>
            </p:cNvPr>
            <p:cNvGrpSpPr/>
            <p:nvPr/>
          </p:nvGrpSpPr>
          <p:grpSpPr>
            <a:xfrm>
              <a:off x="0" y="-8616"/>
              <a:ext cx="12192000" cy="3455536"/>
              <a:chOff x="0" y="0"/>
              <a:chExt cx="12192000" cy="3455536"/>
            </a:xfrm>
          </p:grpSpPr>
          <p:pic>
            <p:nvPicPr>
              <p:cNvPr id="8" name="Content Placeholder 4">
                <a:extLst>
                  <a:ext uri="{FF2B5EF4-FFF2-40B4-BE49-F238E27FC236}">
                    <a16:creationId xmlns:a16="http://schemas.microsoft.com/office/drawing/2014/main" id="{2A8DB808-B07E-4DF7-AC00-810BA1BACBD4}"/>
                  </a:ext>
                </a:extLst>
              </p:cNvPr>
              <p:cNvPicPr>
                <a:picLocks noChangeAspect="1"/>
              </p:cNvPicPr>
              <p:nvPr/>
            </p:nvPicPr>
            <p:blipFill rotWithShape="1">
              <a:blip r:embed="rId2"/>
              <a:srcRect b="52811"/>
              <a:stretch/>
            </p:blipFill>
            <p:spPr>
              <a:xfrm>
                <a:off x="0" y="0"/>
                <a:ext cx="6572250" cy="3455536"/>
              </a:xfrm>
              <a:prstGeom prst="rect">
                <a:avLst/>
              </a:prstGeom>
            </p:spPr>
          </p:pic>
          <p:pic>
            <p:nvPicPr>
              <p:cNvPr id="9" name="Content Placeholder 4">
                <a:extLst>
                  <a:ext uri="{FF2B5EF4-FFF2-40B4-BE49-F238E27FC236}">
                    <a16:creationId xmlns:a16="http://schemas.microsoft.com/office/drawing/2014/main" id="{5263CE1A-8535-4143-B743-9BE9E1AEBC0F}"/>
                  </a:ext>
                </a:extLst>
              </p:cNvPr>
              <p:cNvPicPr>
                <a:picLocks noChangeAspect="1"/>
              </p:cNvPicPr>
              <p:nvPr/>
            </p:nvPicPr>
            <p:blipFill rotWithShape="1">
              <a:blip r:embed="rId2"/>
              <a:srcRect t="49049" r="7233" b="1"/>
              <a:stretch/>
            </p:blipFill>
            <p:spPr>
              <a:xfrm>
                <a:off x="6572250" y="0"/>
                <a:ext cx="5619750" cy="3438988"/>
              </a:xfrm>
              <a:prstGeom prst="rect">
                <a:avLst/>
              </a:prstGeom>
            </p:spPr>
          </p:pic>
        </p:grpSp>
        <p:sp>
          <p:nvSpPr>
            <p:cNvPr id="6" name="Rectangle 5">
              <a:extLst>
                <a:ext uri="{FF2B5EF4-FFF2-40B4-BE49-F238E27FC236}">
                  <a16:creationId xmlns:a16="http://schemas.microsoft.com/office/drawing/2014/main" id="{58F13237-4C1E-45DE-B675-6225AD79E04A}"/>
                </a:ext>
              </a:extLst>
            </p:cNvPr>
            <p:cNvSpPr/>
            <p:nvPr/>
          </p:nvSpPr>
          <p:spPr>
            <a:xfrm>
              <a:off x="0" y="3427870"/>
              <a:ext cx="12192000" cy="534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F4575C4-C0A2-4C44-903D-5E02D41367A8}"/>
              </a:ext>
            </a:extLst>
          </p:cNvPr>
          <p:cNvSpPr>
            <a:spLocks noGrp="1"/>
          </p:cNvSpPr>
          <p:nvPr>
            <p:ph type="ctrTitle"/>
          </p:nvPr>
        </p:nvSpPr>
        <p:spPr>
          <a:xfrm>
            <a:off x="838200" y="4669978"/>
            <a:ext cx="10763250" cy="1654622"/>
          </a:xfrm>
        </p:spPr>
        <p:txBody>
          <a:bodyPr vert="horz" lIns="91440" tIns="45720" rIns="91440" bIns="45720" rtlCol="0" anchor="t">
            <a:normAutofit/>
          </a:bodyPr>
          <a:lstStyle/>
          <a:p>
            <a:pPr algn="l" latinLnBrk="0"/>
            <a:r>
              <a:rPr lang="en-US" sz="2800" kern="1200" dirty="0">
                <a:solidFill>
                  <a:srgbClr val="FFFFFF"/>
                </a:solidFill>
                <a:latin typeface="+mj-lt"/>
                <a:ea typeface="+mj-ea"/>
                <a:cs typeface="+mj-cs"/>
              </a:rPr>
              <a:t>What are the most important features?</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How much does Over Time affect attrition?</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What about Stock Option Level, Monthly Income?</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Does Gender, Age make a difference?</a:t>
            </a:r>
            <a:endParaRPr lang="en-US" sz="2500" dirty="0">
              <a:solidFill>
                <a:schemeClr val="bg1"/>
              </a:solidFill>
            </a:endParaRPr>
          </a:p>
        </p:txBody>
      </p:sp>
      <p:grpSp>
        <p:nvGrpSpPr>
          <p:cNvPr id="24" name="Group 2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5" name="Freeform: Shape 2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098695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Salient Map</a:t>
            </a:r>
            <a:endParaRPr lang="ko-KR" altLang="en-US" dirty="0"/>
          </a:p>
        </p:txBody>
      </p:sp>
      <p:pic>
        <p:nvPicPr>
          <p:cNvPr id="9218" name="Picture 2" descr=" interpretable ML">
            <a:extLst>
              <a:ext uri="{FF2B5EF4-FFF2-40B4-BE49-F238E27FC236}">
                <a16:creationId xmlns:a16="http://schemas.microsoft.com/office/drawing/2014/main" id="{4B294853-07B2-45AA-AD8E-6145FA6F9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15" y="1134139"/>
            <a:ext cx="4140974" cy="533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87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F13237-4C1E-45DE-B675-6225AD79E04A}"/>
              </a:ext>
            </a:extLst>
          </p:cNvPr>
          <p:cNvSpPr/>
          <p:nvPr/>
        </p:nvSpPr>
        <p:spPr>
          <a:xfrm>
            <a:off x="0" y="0"/>
            <a:ext cx="12192000"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575C4-C0A2-4C44-903D-5E02D41367A8}"/>
              </a:ext>
            </a:extLst>
          </p:cNvPr>
          <p:cNvSpPr>
            <a:spLocks noGrp="1"/>
          </p:cNvSpPr>
          <p:nvPr>
            <p:ph type="ctrTitle"/>
          </p:nvPr>
        </p:nvSpPr>
        <p:spPr>
          <a:xfrm>
            <a:off x="323850" y="4343400"/>
            <a:ext cx="11677650" cy="2667000"/>
          </a:xfrm>
        </p:spPr>
        <p:txBody>
          <a:bodyPr vert="horz" lIns="91440" tIns="45720" rIns="91440" bIns="45720" rtlCol="0" anchor="t">
            <a:normAutofit/>
          </a:bodyPr>
          <a:lstStyle/>
          <a:p>
            <a:pPr algn="l" latinLnBrk="0"/>
            <a:r>
              <a:rPr lang="en-US" sz="2800" kern="1200" dirty="0">
                <a:solidFill>
                  <a:srgbClr val="FFFFFF"/>
                </a:solidFill>
                <a:latin typeface="+mj-lt"/>
                <a:ea typeface="+mj-ea"/>
                <a:cs typeface="+mj-cs"/>
              </a:rPr>
              <a:t>Take 3 employees with similar age, can we tell what is the most importance feature for each person according to the model?</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What is the impact of Age, Environment Satisfaction, Monthly Income on th</a:t>
            </a:r>
            <a:r>
              <a:rPr lang="en-US" sz="2800" dirty="0">
                <a:solidFill>
                  <a:srgbClr val="FFFFFF"/>
                </a:solidFill>
              </a:rPr>
              <a:t>e probability of Leaving, and how does the impact differ per person?</a:t>
            </a:r>
            <a:r>
              <a:rPr lang="en-US" sz="2800" kern="1200" dirty="0">
                <a:solidFill>
                  <a:srgbClr val="FFFFFF"/>
                </a:solidFill>
                <a:latin typeface="+mj-lt"/>
                <a:ea typeface="+mj-ea"/>
                <a:cs typeface="+mj-cs"/>
              </a:rPr>
              <a:t> </a:t>
            </a:r>
            <a:endParaRPr lang="en-US" sz="2400" dirty="0">
              <a:solidFill>
                <a:schemeClr val="bg1"/>
              </a:solidFill>
            </a:endParaRPr>
          </a:p>
        </p:txBody>
      </p:sp>
      <p:grpSp>
        <p:nvGrpSpPr>
          <p:cNvPr id="24" name="Group 2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5" name="Freeform: Shape 2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a:extLst>
              <a:ext uri="{FF2B5EF4-FFF2-40B4-BE49-F238E27FC236}">
                <a16:creationId xmlns:a16="http://schemas.microsoft.com/office/drawing/2014/main" id="{56037F26-2AC1-4276-93FE-59F070729047}"/>
              </a:ext>
            </a:extLst>
          </p:cNvPr>
          <p:cNvPicPr>
            <a:picLocks noChangeAspect="1"/>
          </p:cNvPicPr>
          <p:nvPr/>
        </p:nvPicPr>
        <p:blipFill>
          <a:blip r:embed="rId3"/>
          <a:stretch>
            <a:fillRect/>
          </a:stretch>
        </p:blipFill>
        <p:spPr>
          <a:xfrm>
            <a:off x="0" y="209551"/>
            <a:ext cx="6095999" cy="3227074"/>
          </a:xfrm>
          <a:prstGeom prst="rect">
            <a:avLst/>
          </a:prstGeom>
        </p:spPr>
      </p:pic>
      <p:pic>
        <p:nvPicPr>
          <p:cNvPr id="13" name="Picture 12">
            <a:extLst>
              <a:ext uri="{FF2B5EF4-FFF2-40B4-BE49-F238E27FC236}">
                <a16:creationId xmlns:a16="http://schemas.microsoft.com/office/drawing/2014/main" id="{388407C4-E94A-4BD4-9120-49093B7E03E4}"/>
              </a:ext>
            </a:extLst>
          </p:cNvPr>
          <p:cNvPicPr>
            <a:picLocks noChangeAspect="1"/>
          </p:cNvPicPr>
          <p:nvPr/>
        </p:nvPicPr>
        <p:blipFill>
          <a:blip r:embed="rId4"/>
          <a:stretch>
            <a:fillRect/>
          </a:stretch>
        </p:blipFill>
        <p:spPr>
          <a:xfrm>
            <a:off x="6096000" y="209550"/>
            <a:ext cx="6095999" cy="3216916"/>
          </a:xfrm>
          <a:prstGeom prst="rect">
            <a:avLst/>
          </a:prstGeom>
        </p:spPr>
      </p:pic>
    </p:spTree>
    <p:extLst>
      <p:ext uri="{BB962C8B-B14F-4D97-AF65-F5344CB8AC3E}">
        <p14:creationId xmlns:p14="http://schemas.microsoft.com/office/powerpoint/2010/main" val="959122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9F17-4CB4-43C2-8823-223F41CA1277}"/>
              </a:ext>
            </a:extLst>
          </p:cNvPr>
          <p:cNvSpPr>
            <a:spLocks noGrp="1"/>
          </p:cNvSpPr>
          <p:nvPr>
            <p:ph type="title"/>
          </p:nvPr>
        </p:nvSpPr>
        <p:spPr/>
        <p:txBody>
          <a:bodyPr/>
          <a:lstStyle/>
          <a:p>
            <a:r>
              <a:rPr lang="en-US" altLang="ko-KR" dirty="0"/>
              <a:t>Occlusion Map</a:t>
            </a:r>
            <a:endParaRPr lang="ko-KR" altLang="en-US" dirty="0"/>
          </a:p>
        </p:txBody>
      </p:sp>
      <p:pic>
        <p:nvPicPr>
          <p:cNvPr id="10242" name="Picture 2" descr=" interpretable ML">
            <a:extLst>
              <a:ext uri="{FF2B5EF4-FFF2-40B4-BE49-F238E27FC236}">
                <a16:creationId xmlns:a16="http://schemas.microsoft.com/office/drawing/2014/main" id="{08D54853-2D75-48A4-8239-B595CE602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822" y="1855272"/>
            <a:ext cx="10280355" cy="380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42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LOpsWithAML-en-v20200807.pptx" id="{E63D877D-ED7A-4F95-839A-138CB5DF3C30}" vid="{A2E8C8EF-0C5A-4EBC-B255-E61E7E702397}"/>
    </a:ext>
  </a:extLst>
</a:theme>
</file>

<file path=ppt/theme/theme2.xml><?xml version="1.0" encoding="utf-8"?>
<a:theme xmlns:a="http://schemas.openxmlformats.org/drawingml/2006/main" name="Azure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466</Words>
  <Application>Microsoft Office PowerPoint</Application>
  <PresentationFormat>Widescreen</PresentationFormat>
  <Paragraphs>82</Paragraphs>
  <Slides>19</Slides>
  <Notes>5</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맑은 고딕</vt:lpstr>
      <vt:lpstr>Arial</vt:lpstr>
      <vt:lpstr>Calibri</vt:lpstr>
      <vt:lpstr>Segoe UI</vt:lpstr>
      <vt:lpstr>Segoe UI Semibold</vt:lpstr>
      <vt:lpstr>Wingdings</vt:lpstr>
      <vt:lpstr>Office Theme</vt:lpstr>
      <vt:lpstr>Azure Black</vt:lpstr>
      <vt:lpstr>Responsible AI toolkits</vt:lpstr>
      <vt:lpstr>PowerPoint Presentation</vt:lpstr>
      <vt:lpstr>Why this matters?</vt:lpstr>
      <vt:lpstr>Efforts to explain models</vt:lpstr>
      <vt:lpstr>InterpretML</vt:lpstr>
      <vt:lpstr>Does Model perform differently per Cohort?</vt:lpstr>
      <vt:lpstr>Are they making more money (on average) as they grow older? When are they actually leaving? When are they predicted to leave? Does it change due to Gender?</vt:lpstr>
      <vt:lpstr>What are the most important features? How much does Over Time affect attrition? What about Stock Option Level, Monthly Income? Does Gender, Age make a difference?</vt:lpstr>
      <vt:lpstr>Take 3 employees with similar age, can we tell what is the most importance feature for each person according to the model?  What is the impact of Age, Environment Satisfaction, Monthly Income on the probability of Leaving, and how does the impact differ per person? </vt:lpstr>
      <vt:lpstr>Error Analysis</vt:lpstr>
      <vt:lpstr>Which segments cover the most errors?  Which segments have the highest error rates?</vt:lpstr>
      <vt:lpstr>Fairlearn</vt:lpstr>
      <vt:lpstr>PowerPoint Presentation</vt:lpstr>
      <vt:lpstr>PowerPoint Presentation</vt:lpstr>
      <vt:lpstr>Visualizing weights and biases in neural networks</vt:lpstr>
      <vt:lpstr>Salient Map</vt:lpstr>
      <vt:lpstr>Occlusion Map</vt:lpstr>
      <vt:lpstr>Class Maximization and Activation Maximization</vt:lpstr>
      <vt:lpstr>Application of LIME (Text, Image)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AI toolkits</dc:title>
  <dc:creator>SeokJin Han</dc:creator>
  <cp:lastModifiedBy>SeokJin Han</cp:lastModifiedBy>
  <cp:revision>35</cp:revision>
  <dcterms:created xsi:type="dcterms:W3CDTF">2021-03-07T08:18:19Z</dcterms:created>
  <dcterms:modified xsi:type="dcterms:W3CDTF">2021-03-07T14:51:32Z</dcterms:modified>
</cp:coreProperties>
</file>